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1.bin" ContentType="application/vnd.ms-office.activeX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activeX/activeX1.xml" ContentType="application/vnd.ms-office.activeX+xml"/>
  <Override PartName="/ppt/vbaProject.bin" ContentType="application/vnd.ms-office.vbaProject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63" r:id="rId8"/>
    <p:sldId id="264" r:id="rId9"/>
    <p:sldId id="265" r:id="rId10"/>
    <p:sldId id="259" r:id="rId11"/>
    <p:sldId id="260" r:id="rId12"/>
    <p:sldId id="266" r:id="rId13"/>
    <p:sldId id="261" r:id="rId14"/>
    <p:sldId id="268" r:id="rId15"/>
    <p:sldId id="269" r:id="rId16"/>
    <p:sldId id="262" r:id="rId17"/>
    <p:sldId id="270" r:id="rId18"/>
    <p:sldId id="271" r:id="rId19"/>
    <p:sldId id="272" r:id="rId20"/>
    <p:sldId id="273" r:id="rId21"/>
    <p:sldId id="267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8" autoAdjust="0"/>
    <p:restoredTop sz="94660"/>
  </p:normalViewPr>
  <p:slideViewPr>
    <p:cSldViewPr>
      <p:cViewPr>
        <p:scale>
          <a:sx n="50" d="100"/>
          <a:sy n="50" d="100"/>
        </p:scale>
        <p:origin x="-73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06/relationships/vbaProject" Target="vbaProject.bin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e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11.wmf"/><Relationship Id="rId1" Type="http://schemas.openxmlformats.org/officeDocument/2006/relationships/image" Target="../media/image22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8596" y="6356351"/>
            <a:ext cx="2214578" cy="365125"/>
          </a:xfrm>
        </p:spPr>
        <p:txBody>
          <a:bodyPr/>
          <a:lstStyle>
            <a:lvl1pPr algn="l"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3853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85852" y="3643314"/>
            <a:ext cx="6500858" cy="1588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00034" y="1357298"/>
            <a:ext cx="6786610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 anchor="ctr"/>
          <a:lstStyle>
            <a:lvl1pPr algn="l">
              <a:defRPr sz="44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13495" y="4714884"/>
            <a:ext cx="8201909" cy="29261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500034" y="6215082"/>
            <a:ext cx="8143932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500034" y="1214422"/>
            <a:ext cx="7572428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그림 개체 틀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829444" cy="85724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804" y="1500174"/>
            <a:ext cx="8229600" cy="46259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64" y="635795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54" y="6356351"/>
            <a:ext cx="2681286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2" y="6356351"/>
            <a:ext cx="1114404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b="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õ"/>
        <a:defRPr kumimoji="0"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â"/>
        <a:defRPr kumimoji="0"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 2"/>
        <a:buChar char="Ý"/>
        <a:defRPr kumimoji="0"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 2"/>
        <a:buChar char="×"/>
        <a:defRPr kumimoji="0"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 2"/>
        <a:buChar char="Ð"/>
        <a:defRPr kumimoji="0"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8BB5-126D-4E51-8C84-9F9CC2789CE8}" type="datetimeFigureOut">
              <a:rPr lang="ko-KR" altLang="en-US" smtClean="0"/>
              <a:pPr/>
              <a:t>2014-06-05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B6543-A92D-418A-B19B-87496158A4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7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jpeg"/><Relationship Id="rId5" Type="http://schemas.openxmlformats.org/officeDocument/2006/relationships/image" Target="../media/image33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6477000" cy="1828800"/>
          </a:xfrm>
        </p:spPr>
        <p:txBody>
          <a:bodyPr>
            <a:normAutofit/>
          </a:bodyPr>
          <a:lstStyle/>
          <a:p>
            <a:r>
              <a:rPr lang="ko-KR" alt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단진자</a:t>
            </a:r>
            <a:r>
              <a:rPr lang="ko-KR" altLang="en-US" sz="8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운동</a:t>
            </a:r>
            <a:endParaRPr lang="ko-KR" altLang="en-US" sz="8000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148064" y="1196752"/>
            <a:ext cx="3528441" cy="216027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직선 연결선 4"/>
          <p:cNvCxnSpPr>
            <a:stCxn id="4" idx="2"/>
          </p:cNvCxnSpPr>
          <p:nvPr/>
        </p:nvCxnSpPr>
        <p:spPr>
          <a:xfrm rot="16200000" flipH="1">
            <a:off x="6688542" y="1636521"/>
            <a:ext cx="1851660" cy="14041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타원 5"/>
          <p:cNvSpPr/>
          <p:nvPr/>
        </p:nvSpPr>
        <p:spPr>
          <a:xfrm>
            <a:off x="8136438" y="3074129"/>
            <a:ext cx="360045" cy="380619"/>
          </a:xfrm>
          <a:prstGeom prst="ellipse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" name="직선 연결선 6"/>
          <p:cNvCxnSpPr/>
          <p:nvPr/>
        </p:nvCxnSpPr>
        <p:spPr>
          <a:xfrm rot="16200000" flipH="1">
            <a:off x="5796289" y="2530678"/>
            <a:ext cx="2232000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rot="16200000" flipH="1">
            <a:off x="7658076" y="3922791"/>
            <a:ext cx="1316748" cy="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rot="16200000" flipV="1">
            <a:off x="7290636" y="2238615"/>
            <a:ext cx="1178741" cy="8729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rot="10800000" flipV="1">
            <a:off x="7740388" y="3264440"/>
            <a:ext cx="576073" cy="382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개체 23"/>
          <p:cNvGraphicFramePr>
            <a:graphicFrameLocks noChangeAspect="1"/>
          </p:cNvGraphicFramePr>
          <p:nvPr/>
        </p:nvGraphicFramePr>
        <p:xfrm>
          <a:off x="4067940" y="3250657"/>
          <a:ext cx="381000" cy="85859"/>
        </p:xfrm>
        <a:graphic>
          <a:graphicData uri="http://schemas.openxmlformats.org/presentationml/2006/ole">
            <p:oleObj spid="_x0000_s1026" name="수식" r:id="rId3" imgW="8570160" imgH="1884960" progId="Equation.3">
              <p:embed/>
            </p:oleObj>
          </a:graphicData>
        </a:graphic>
      </p:graphicFrame>
      <p:cxnSp>
        <p:nvCxnSpPr>
          <p:cNvPr id="12" name="직선 연결선 8"/>
          <p:cNvCxnSpPr/>
          <p:nvPr/>
        </p:nvCxnSpPr>
        <p:spPr>
          <a:xfrm rot="5400000">
            <a:off x="5211262" y="1749448"/>
            <a:ext cx="2003705" cy="13587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타원 9"/>
          <p:cNvSpPr/>
          <p:nvPr/>
        </p:nvSpPr>
        <p:spPr>
          <a:xfrm rot="3832772">
            <a:off x="5466781" y="3129242"/>
            <a:ext cx="360045" cy="380619"/>
          </a:xfrm>
          <a:prstGeom prst="ellipse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직선 화살표 연결선 13"/>
          <p:cNvCxnSpPr/>
          <p:nvPr/>
        </p:nvCxnSpPr>
        <p:spPr>
          <a:xfrm rot="16200000" flipH="1">
            <a:off x="5047924" y="3943312"/>
            <a:ext cx="119775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9"/>
          <p:cNvCxnSpPr>
            <a:stCxn id="13" idx="1"/>
          </p:cNvCxnSpPr>
          <p:nvPr/>
        </p:nvCxnSpPr>
        <p:spPr>
          <a:xfrm rot="5400000" flipH="1" flipV="1">
            <a:off x="5568163" y="2348300"/>
            <a:ext cx="941133" cy="654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20"/>
          <p:cNvCxnSpPr/>
          <p:nvPr/>
        </p:nvCxnSpPr>
        <p:spPr>
          <a:xfrm>
            <a:off x="5652120" y="3356992"/>
            <a:ext cx="538155" cy="3842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6184958" y="3611441"/>
            <a:ext cx="678969" cy="502471"/>
          </a:xfrm>
          <a:prstGeom prst="rect">
            <a:avLst/>
          </a:prstGeom>
          <a:noFill/>
          <a:ln>
            <a:solidFill>
              <a:srgbClr val="D1C5A1">
                <a:alpha val="0"/>
              </a:srgb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t"/>
          <a:lstStyle/>
          <a:p>
            <a:r>
              <a:rPr lang="ko-KR" altLang="en-US" sz="4000" b="1">
                <a:solidFill>
                  <a:schemeClr val="accent5"/>
                </a:solidFill>
              </a:rPr>
              <a:t>?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372100" y="4542191"/>
            <a:ext cx="678969" cy="502471"/>
          </a:xfrm>
          <a:prstGeom prst="rect">
            <a:avLst/>
          </a:prstGeom>
          <a:noFill/>
          <a:ln>
            <a:solidFill>
              <a:srgbClr val="D1C5A1">
                <a:alpha val="0"/>
              </a:srgb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t"/>
          <a:lstStyle/>
          <a:p>
            <a:pPr marL="0" algn="l" latinLnBrk="1" hangingPunct="1"/>
            <a:r>
              <a:rPr lang="ko-KR" altLang="en-US" sz="4000" b="1" i="0" spc="5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?</a:t>
            </a:r>
            <a:endParaRPr lang="ko-KR" altLang="en-US" sz="4000" b="1" dirty="0">
              <a:solidFill>
                <a:schemeClr val="accent5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646804" y="2204878"/>
            <a:ext cx="678969" cy="502471"/>
          </a:xfrm>
          <a:prstGeom prst="rect">
            <a:avLst/>
          </a:prstGeom>
          <a:noFill/>
          <a:ln>
            <a:solidFill>
              <a:srgbClr val="D1C5A1">
                <a:alpha val="0"/>
              </a:srgb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t"/>
          <a:lstStyle/>
          <a:p>
            <a:pPr marL="0" algn="l" latinLnBrk="1" hangingPunct="1"/>
            <a:r>
              <a:rPr lang="ko-KR" altLang="en-US" sz="4000" b="1" i="0" spc="5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?</a:t>
            </a:r>
            <a:endParaRPr lang="ko-KR" altLang="en-US" sz="4000" b="1" dirty="0">
              <a:solidFill>
                <a:schemeClr val="accent5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76959" y="4581175"/>
            <a:ext cx="678969" cy="502471"/>
          </a:xfrm>
          <a:prstGeom prst="rect">
            <a:avLst/>
          </a:prstGeom>
          <a:noFill/>
          <a:ln>
            <a:solidFill>
              <a:srgbClr val="D1C5A1">
                <a:alpha val="0"/>
              </a:srgb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t"/>
          <a:lstStyle/>
          <a:p>
            <a:pPr marL="0" algn="l" latinLnBrk="1" hangingPunct="1"/>
            <a:r>
              <a:rPr lang="ko-KR" altLang="en-US" sz="4000" b="1" i="0" spc="5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?</a:t>
            </a:r>
            <a:endParaRPr lang="ko-KR" altLang="en-US" sz="4000" b="1">
              <a:solidFill>
                <a:schemeClr val="accent5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274887" y="3703836"/>
            <a:ext cx="678969" cy="502471"/>
          </a:xfrm>
          <a:prstGeom prst="rect">
            <a:avLst/>
          </a:prstGeom>
          <a:noFill/>
          <a:ln>
            <a:solidFill>
              <a:srgbClr val="D1C5A1">
                <a:alpha val="0"/>
              </a:srgb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t"/>
          <a:lstStyle/>
          <a:p>
            <a:pPr marL="0" algn="l" latinLnBrk="1" hangingPunct="1"/>
            <a:r>
              <a:rPr lang="ko-KR" altLang="en-US" sz="4000" b="1" i="0" spc="5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?</a:t>
            </a:r>
            <a:endParaRPr lang="ko-KR" altLang="en-US" sz="4000" b="1">
              <a:solidFill>
                <a:schemeClr val="accent5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880007" y="2204878"/>
            <a:ext cx="678969" cy="502471"/>
          </a:xfrm>
          <a:prstGeom prst="rect">
            <a:avLst/>
          </a:prstGeom>
          <a:noFill/>
          <a:ln>
            <a:solidFill>
              <a:srgbClr val="D1C5A1">
                <a:alpha val="0"/>
              </a:srgb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t"/>
          <a:lstStyle/>
          <a:p>
            <a:pPr marL="0" algn="l" latinLnBrk="1" hangingPunct="1"/>
            <a:r>
              <a:rPr lang="ko-KR" altLang="en-US" sz="4000" b="1" i="0" spc="5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?</a:t>
            </a:r>
            <a:endParaRPr lang="ko-KR" altLang="en-US" sz="4000" b="1">
              <a:solidFill>
                <a:schemeClr val="accent5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부제목 2"/>
          <p:cNvSpPr txBox="1">
            <a:spLocks/>
          </p:cNvSpPr>
          <p:nvPr/>
        </p:nvSpPr>
        <p:spPr>
          <a:xfrm>
            <a:off x="-324544" y="2492896"/>
            <a:ext cx="5400600" cy="28803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342900" marR="0" lvl="0" indent="-342900" algn="r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u"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담당교수님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: 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권명회 교수님</a:t>
            </a:r>
            <a:endParaRPr kumimoji="0" lang="en-US" altLang="ko-K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궁서체" pitchFamily="17" charset="-127"/>
              <a:ea typeface="궁서체" pitchFamily="17" charset="-127"/>
            </a:endParaRPr>
          </a:p>
          <a:p>
            <a:pPr marL="342900" marR="0" lvl="0" indent="-342900" algn="r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u"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담당조교님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: 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이현화 조교님</a:t>
            </a:r>
            <a:endParaRPr kumimoji="0" lang="en-US" altLang="ko-K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궁서체" pitchFamily="17" charset="-127"/>
              <a:ea typeface="궁서체" pitchFamily="17" charset="-127"/>
            </a:endParaRPr>
          </a:p>
          <a:p>
            <a:pPr marL="342900" marR="0" lvl="0" indent="-342900" algn="r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u"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목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5~6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교시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6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조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/>
            </a:r>
            <a:b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</a:b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(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이상모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, 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김성록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, </a:t>
            </a:r>
          </a:p>
          <a:p>
            <a:pPr marL="342900" marR="0" lvl="0" indent="-342900" algn="r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altLang="ko-KR" sz="2700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 (</a:t>
            </a:r>
            <a:r>
              <a:rPr kumimoji="0" lang="ko-KR" alt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바트히식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, 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이용주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u"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궁서체" pitchFamily="17" charset="-127"/>
              <a:ea typeface="궁서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돋움" pitchFamily="50" charset="-127"/>
                <a:ea typeface="돋움" pitchFamily="50" charset="-127"/>
              </a:rPr>
              <a:t>실험</a:t>
            </a:r>
            <a:r>
              <a:rPr lang="en-US" altLang="ko-K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돋움" pitchFamily="50" charset="-127"/>
                <a:ea typeface="돋움" pitchFamily="50" charset="-127"/>
              </a:rPr>
              <a:t>1)</a:t>
            </a:r>
            <a:r>
              <a:rPr lang="ko-KR" alt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돋움" pitchFamily="50" charset="-127"/>
                <a:ea typeface="돋움" pitchFamily="50" charset="-127"/>
              </a:rPr>
              <a:t> 결과</a:t>
            </a:r>
            <a:r>
              <a:rPr lang="en-US" altLang="ko-K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돋움" pitchFamily="50" charset="-127"/>
                <a:ea typeface="돋움" pitchFamily="50" charset="-127"/>
              </a:rPr>
              <a:t>추</a:t>
            </a:r>
            <a:r>
              <a:rPr lang="en-US" altLang="ko-K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돋움" pitchFamily="50" charset="-127"/>
                <a:ea typeface="돋움" pitchFamily="50" charset="-127"/>
              </a:rPr>
              <a:t>=0.0731kg, </a:t>
            </a:r>
            <a:r>
              <a:rPr lang="ko-KR" alt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돋움" pitchFamily="50" charset="-127"/>
                <a:ea typeface="돋움" pitchFamily="50" charset="-127"/>
              </a:rPr>
              <a:t>각도</a:t>
            </a:r>
            <a:r>
              <a:rPr lang="en-US" altLang="ko-K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돋움" pitchFamily="50" charset="-127"/>
                <a:ea typeface="돋움" pitchFamily="50" charset="-127"/>
              </a:rPr>
              <a:t>=15</a:t>
            </a:r>
            <a:r>
              <a:rPr lang="ko-KR" alt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돋움" pitchFamily="50" charset="-127"/>
                <a:ea typeface="돋움" pitchFamily="50" charset="-127"/>
              </a:rPr>
              <a:t>도</a:t>
            </a:r>
            <a:r>
              <a:rPr lang="en-US" altLang="ko-K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돋움" pitchFamily="50" charset="-127"/>
                <a:ea typeface="돋움" pitchFamily="50" charset="-127"/>
              </a:rPr>
              <a:t>]</a:t>
            </a:r>
            <a:endParaRPr lang="ko-KR" alt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46082" name="Picture 2" descr="C:\Documents and Settings\임시2\바탕 화면\배가본드\물실\0.0731 15도 0.513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1800199"/>
          </a:xfrm>
          <a:prstGeom prst="rect">
            <a:avLst/>
          </a:prstGeom>
          <a:noFill/>
        </p:spPr>
      </p:pic>
      <p:pic>
        <p:nvPicPr>
          <p:cNvPr id="46083" name="Picture 3" descr="C:\Documents and Settings\임시2\바탕 화면\배가본드\물실\0.0731 15도 0.735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9144000" cy="1209676"/>
          </a:xfrm>
          <a:prstGeom prst="rect">
            <a:avLst/>
          </a:prstGeom>
          <a:noFill/>
        </p:spPr>
      </p:pic>
      <p:pic>
        <p:nvPicPr>
          <p:cNvPr id="46084" name="Picture 4" descr="C:\Documents and Settings\임시2\바탕 화면\배가본드\물실\0.0731 15도 1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97152"/>
            <a:ext cx="9144000" cy="1696739"/>
          </a:xfrm>
          <a:prstGeom prst="rect">
            <a:avLst/>
          </a:prstGeom>
          <a:noFill/>
        </p:spPr>
      </p:pic>
      <p:graphicFrame>
        <p:nvGraphicFramePr>
          <p:cNvPr id="7" name="내용 개체 틀 6"/>
          <p:cNvGraphicFramePr>
            <a:graphicFrameLocks noGrp="1"/>
          </p:cNvGraphicFramePr>
          <p:nvPr>
            <p:ph sz="quarter" idx="1"/>
          </p:nvPr>
        </p:nvGraphicFramePr>
        <p:xfrm>
          <a:off x="-1" y="1988840"/>
          <a:ext cx="9144001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88"/>
                <a:gridCol w="1967112"/>
                <a:gridCol w="1951746"/>
                <a:gridCol w="1705855"/>
                <a:gridCol w="1828800"/>
              </a:tblGrid>
              <a:tr h="10261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err="1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진자의</a:t>
                      </a:r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 </a:t>
                      </a:r>
                      <a:endParaRPr lang="en-US" altLang="ko-KR" sz="2500" dirty="0" smtClean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길이</a:t>
                      </a:r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(m)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주기 </a:t>
                      </a:r>
                      <a:endParaRPr lang="en-US" altLang="ko-KR" sz="2500" dirty="0" smtClean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측정값</a:t>
                      </a:r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(sec)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주기 </a:t>
                      </a:r>
                      <a:endParaRPr lang="en-US" altLang="ko-KR" sz="2500" dirty="0" smtClean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  <a:p>
                      <a:pPr algn="ctr" latinLnBrk="1"/>
                      <a:r>
                        <a:rPr lang="ko-KR" altLang="en-US" sz="2500" dirty="0" err="1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계산값</a:t>
                      </a:r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(sec)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오차</a:t>
                      </a:r>
                      <a:endParaRPr lang="en-US" altLang="ko-KR" sz="2500" dirty="0" smtClean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(%)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주기의 </a:t>
                      </a:r>
                      <a:endParaRPr lang="en-US" altLang="ko-KR" sz="2500" dirty="0" smtClean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제곱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</a:tr>
              <a:tr h="10261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0.513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2.02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2.01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0.5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4.08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</a:tr>
              <a:tr h="10261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0.735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1.72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1.72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0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2.96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</a:tr>
              <a:tr h="10261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0.513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1.45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1.44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0.7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2.10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돋움체" pitchFamily="49" charset="-127"/>
                <a:ea typeface="돋움체" pitchFamily="49" charset="-127"/>
              </a:rPr>
              <a:t>실험</a:t>
            </a:r>
            <a:r>
              <a:rPr lang="en-US" altLang="ko-K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돋움체" pitchFamily="49" charset="-127"/>
                <a:ea typeface="돋움체" pitchFamily="49" charset="-127"/>
              </a:rPr>
              <a:t>2)[</a:t>
            </a:r>
            <a:r>
              <a:rPr lang="ko-KR" alt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돋움체" pitchFamily="49" charset="-127"/>
                <a:ea typeface="돋움체" pitchFamily="49" charset="-127"/>
              </a:rPr>
              <a:t>진자길이</a:t>
            </a:r>
            <a:r>
              <a:rPr lang="en-US" altLang="ko-K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돋움체" pitchFamily="49" charset="-127"/>
                <a:ea typeface="돋움체" pitchFamily="49" charset="-127"/>
              </a:rPr>
              <a:t>=1m </a:t>
            </a:r>
            <a:r>
              <a:rPr lang="ko-KR" alt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돋움체" pitchFamily="49" charset="-127"/>
                <a:ea typeface="돋움체" pitchFamily="49" charset="-127"/>
              </a:rPr>
              <a:t>진자의</a:t>
            </a:r>
            <a:r>
              <a:rPr lang="ko-KR" alt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돋움체" pitchFamily="49" charset="-127"/>
                <a:ea typeface="돋움체" pitchFamily="49" charset="-127"/>
              </a:rPr>
              <a:t> 각도</a:t>
            </a:r>
            <a:r>
              <a:rPr lang="en-US" altLang="ko-K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돋움체" pitchFamily="49" charset="-127"/>
                <a:ea typeface="돋움체" pitchFamily="49" charset="-127"/>
              </a:rPr>
              <a:t>=15</a:t>
            </a:r>
            <a:r>
              <a:rPr lang="ko-KR" alt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돋움체" pitchFamily="49" charset="-127"/>
                <a:ea typeface="돋움체" pitchFamily="49" charset="-127"/>
              </a:rPr>
              <a:t>도</a:t>
            </a:r>
            <a:endParaRPr lang="ko-KR" alt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7106" name="Picture 2" descr="C:\Documents and Settings\임시2\바탕 화면\배가본드\물실\0.0141 15도 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8"/>
            <a:ext cx="9144000" cy="1512168"/>
          </a:xfrm>
          <a:prstGeom prst="rect">
            <a:avLst/>
          </a:prstGeom>
          <a:noFill/>
        </p:spPr>
      </p:pic>
      <p:pic>
        <p:nvPicPr>
          <p:cNvPr id="47107" name="Picture 3" descr="C:\Documents and Settings\임시2\바탕 화면\배가본드\물실\0.0249 15도 1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1944216"/>
          </a:xfrm>
          <a:prstGeom prst="rect">
            <a:avLst/>
          </a:prstGeom>
          <a:noFill/>
        </p:spPr>
      </p:pic>
      <p:pic>
        <p:nvPicPr>
          <p:cNvPr id="47108" name="Picture 4" descr="C:\Documents and Settings\임시2\바탕 화면\배가본드\물실\0.0731 15도 1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97152"/>
            <a:ext cx="9144000" cy="1403384"/>
          </a:xfrm>
          <a:prstGeom prst="rect">
            <a:avLst/>
          </a:prstGeom>
          <a:noFill/>
        </p:spPr>
      </p:pic>
      <p:graphicFrame>
        <p:nvGraphicFramePr>
          <p:cNvPr id="7" name="내용 개체 틀 6"/>
          <p:cNvGraphicFramePr>
            <a:graphicFrameLocks/>
          </p:cNvGraphicFramePr>
          <p:nvPr/>
        </p:nvGraphicFramePr>
        <p:xfrm>
          <a:off x="0" y="1988840"/>
          <a:ext cx="9144000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110"/>
                <a:gridCol w="2458890"/>
                <a:gridCol w="2439683"/>
                <a:gridCol w="2132317"/>
              </a:tblGrid>
              <a:tr h="10441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추의</a:t>
                      </a:r>
                      <a:endParaRPr lang="en-US" altLang="ko-KR" sz="2500" dirty="0" smtClean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질량</a:t>
                      </a:r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(m)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주기 </a:t>
                      </a:r>
                      <a:endParaRPr lang="en-US" altLang="ko-KR" sz="2500" dirty="0" smtClean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측정값</a:t>
                      </a:r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(sec)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중력가속도</a:t>
                      </a:r>
                      <a:endParaRPr lang="en-US" altLang="ko-KR" sz="2500" dirty="0" smtClean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오차</a:t>
                      </a:r>
                      <a:endParaRPr lang="en-US" altLang="ko-KR" sz="2500" dirty="0" smtClean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(%)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</a:tr>
              <a:tr h="10441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0.0141kg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2.02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9.675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1.28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</a:tr>
              <a:tr h="10441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0.249kg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2.02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9.65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1.53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</a:tr>
              <a:tr h="10441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0.731kg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2.02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9.617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궁서체" pitchFamily="17" charset="-127"/>
                          <a:ea typeface="궁서체" pitchFamily="17" charset="-127"/>
                        </a:rPr>
                        <a:t>1.87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궁서체" pitchFamily="17" charset="-127"/>
                        <a:ea typeface="궁서체" pitchFamily="17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돋움체" pitchFamily="49" charset="-127"/>
                <a:ea typeface="돋움체" pitchFamily="49" charset="-127"/>
                <a:cs typeface="+mj-cs"/>
              </a:rPr>
              <a:t>실험</a:t>
            </a:r>
            <a:r>
              <a:rPr lang="en-US" altLang="ko-KR" sz="4400" dirty="0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돋움체" pitchFamily="49" charset="-127"/>
                <a:ea typeface="돋움체" pitchFamily="49" charset="-127"/>
                <a:cs typeface="+mj-cs"/>
              </a:rPr>
              <a:t>3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돋움체" pitchFamily="49" charset="-127"/>
                <a:ea typeface="돋움체" pitchFamily="49" charset="-127"/>
                <a:cs typeface="+mj-cs"/>
              </a:rPr>
              <a:t>)[</a:t>
            </a:r>
            <a:r>
              <a:rPr kumimoji="0" lang="ko-KR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돋움체" pitchFamily="49" charset="-127"/>
                <a:ea typeface="돋움체" pitchFamily="49" charset="-127"/>
                <a:cs typeface="+mj-cs"/>
              </a:rPr>
              <a:t>진자길이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돋움체" pitchFamily="49" charset="-127"/>
                <a:ea typeface="돋움체" pitchFamily="49" charset="-127"/>
                <a:cs typeface="+mj-cs"/>
              </a:rPr>
              <a:t>=1m </a:t>
            </a:r>
            <a:r>
              <a:rPr kumimoji="0" lang="ko-KR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돋움체" pitchFamily="49" charset="-127"/>
                <a:ea typeface="돋움체" pitchFamily="49" charset="-127"/>
                <a:cs typeface="+mj-cs"/>
              </a:rPr>
              <a:t>추의질량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돋움체" pitchFamily="49" charset="-127"/>
                <a:ea typeface="돋움체" pitchFamily="49" charset="-127"/>
                <a:cs typeface="+mj-cs"/>
              </a:rPr>
              <a:t>=0.0141kg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돋움체" pitchFamily="49" charset="-127"/>
                <a:ea typeface="돋움체" pitchFamily="49" charset="-127"/>
                <a:cs typeface="+mj-cs"/>
              </a:rPr>
              <a:t>       </a:t>
            </a:r>
            <a:r>
              <a:rPr kumimoji="0" lang="ko-KR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돋움체" pitchFamily="49" charset="-127"/>
                <a:ea typeface="돋움체" pitchFamily="49" charset="-127"/>
                <a:cs typeface="+mj-cs"/>
              </a:rPr>
              <a:t>진자의</a:t>
            </a:r>
            <a:r>
              <a:rPr kumimoji="0" lang="ko-KR" alt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돋움체" pitchFamily="49" charset="-127"/>
                <a:ea typeface="돋움체" pitchFamily="49" charset="-127"/>
                <a:cs typeface="+mj-cs"/>
              </a:rPr>
              <a:t> 직경</a:t>
            </a:r>
            <a:r>
              <a:rPr kumimoji="0" lang="en-US" altLang="ko-KR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돋움체" pitchFamily="49" charset="-127"/>
                <a:ea typeface="돋움체" pitchFamily="49" charset="-127"/>
                <a:cs typeface="+mj-cs"/>
              </a:rPr>
              <a:t>=0.015m</a:t>
            </a:r>
            <a:r>
              <a:rPr kumimoji="0" lang="ko-KR" alt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돋움체" pitchFamily="49" charset="-127"/>
                <a:ea typeface="돋움체" pitchFamily="49" charset="-127"/>
                <a:cs typeface="+mj-cs"/>
              </a:rPr>
              <a:t>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돋움체" pitchFamily="49" charset="-127"/>
              <a:ea typeface="돋움체" pitchFamily="49" charset="-127"/>
              <a:cs typeface="+mj-cs"/>
            </a:endParaRPr>
          </a:p>
        </p:txBody>
      </p:sp>
      <p:pic>
        <p:nvPicPr>
          <p:cNvPr id="48130" name="Picture 2" descr="C:\Documents and Settings\임시2\바탕 화면\배가본드\물실\0.0141kg각도 5도 1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1238250"/>
          </a:xfrm>
          <a:prstGeom prst="rect">
            <a:avLst/>
          </a:prstGeom>
          <a:noFill/>
        </p:spPr>
      </p:pic>
      <p:pic>
        <p:nvPicPr>
          <p:cNvPr id="48131" name="Picture 3" descr="C:\Documents and Settings\임시2\바탕 화면\배가본드\물실\0.0141 10도 1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9144000" cy="1584176"/>
          </a:xfrm>
          <a:prstGeom prst="rect">
            <a:avLst/>
          </a:prstGeom>
          <a:noFill/>
        </p:spPr>
      </p:pic>
      <p:pic>
        <p:nvPicPr>
          <p:cNvPr id="48132" name="Picture 4" descr="C:\Documents and Settings\임시2\바탕 화면\배가본드\물실\0.0141 15도 1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149080"/>
            <a:ext cx="9144000" cy="1368152"/>
          </a:xfrm>
          <a:prstGeom prst="rect">
            <a:avLst/>
          </a:prstGeom>
          <a:noFill/>
        </p:spPr>
      </p:pic>
      <p:pic>
        <p:nvPicPr>
          <p:cNvPr id="48133" name="Picture 5" descr="C:\Documents and Settings\임시2\바탕 화면\배가본드\물실\0.0141 30도 1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33864"/>
            <a:ext cx="9144000" cy="1224136"/>
          </a:xfrm>
          <a:prstGeom prst="rect">
            <a:avLst/>
          </a:prstGeom>
          <a:noFill/>
        </p:spPr>
      </p:pic>
      <p:graphicFrame>
        <p:nvGraphicFramePr>
          <p:cNvPr id="12" name="내용 개체 틀 11"/>
          <p:cNvGraphicFramePr>
            <a:graphicFrameLocks noGrp="1"/>
          </p:cNvGraphicFramePr>
          <p:nvPr>
            <p:ph sz="quarter" idx="1"/>
          </p:nvPr>
        </p:nvGraphicFramePr>
        <p:xfrm>
          <a:off x="-1" y="1600200"/>
          <a:ext cx="9144000" cy="52321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827585"/>
                <a:gridCol w="864096"/>
                <a:gridCol w="1944216"/>
                <a:gridCol w="2016224"/>
                <a:gridCol w="1967879"/>
                <a:gridCol w="1524000"/>
              </a:tblGrid>
              <a:tr h="11807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초기</a:t>
                      </a:r>
                      <a:endParaRPr lang="en-US" altLang="ko-KR" sz="2500" dirty="0" smtClean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각도</a:t>
                      </a:r>
                      <a:endParaRPr lang="en-US" altLang="ko-KR" sz="2500" dirty="0" smtClean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  <a:p>
                      <a:pPr algn="ctr" latinLnBrk="1"/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주기</a:t>
                      </a:r>
                      <a:endParaRPr lang="en-US" altLang="ko-KR" sz="2500" dirty="0" smtClean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(sec)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최저점 속도</a:t>
                      </a:r>
                      <a:endParaRPr lang="en-US" altLang="ko-KR" sz="2500" dirty="0" smtClean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(m/s)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최대</a:t>
                      </a:r>
                      <a:endParaRPr lang="en-US" altLang="ko-KR" sz="2500" dirty="0" smtClean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운동에너지</a:t>
                      </a:r>
                      <a:endParaRPr lang="en-US" altLang="ko-KR" sz="2500" dirty="0" smtClean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(J)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초기</a:t>
                      </a:r>
                      <a:endParaRPr lang="en-US" altLang="ko-KR" sz="2500" dirty="0" smtClean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위치에너지</a:t>
                      </a:r>
                      <a:endParaRPr lang="en-US" altLang="ko-KR" sz="2500" dirty="0" smtClean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(J)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오차</a:t>
                      </a:r>
                      <a:endParaRPr lang="en-US" altLang="ko-KR" sz="2500" dirty="0" smtClean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(%)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</a:tr>
              <a:tr h="9994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5</a:t>
                      </a:r>
                      <a:r>
                        <a:rPr lang="ko-KR" altLang="en-US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도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2.01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0.272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500" b="1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0.27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</a:tr>
              <a:tr h="9994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10</a:t>
                      </a:r>
                      <a:r>
                        <a:rPr lang="ko-KR" altLang="en-US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도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2.01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0.543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0.002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0.002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0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</a:tr>
              <a:tr h="9994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15</a:t>
                      </a:r>
                      <a:r>
                        <a:rPr lang="ko-KR" altLang="en-US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도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2.02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0.802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0.005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0.005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0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</a:tr>
              <a:tr h="9994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30</a:t>
                      </a:r>
                      <a:r>
                        <a:rPr lang="ko-KR" altLang="en-US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도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2.04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1.6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0.019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0.019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0</a:t>
                      </a:r>
                      <a:endParaRPr lang="ko-KR" altLang="en-US" sz="2500" b="1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3705225" y="2941638"/>
          <a:ext cx="1879600" cy="663575"/>
        </p:xfrm>
        <a:graphic>
          <a:graphicData uri="http://schemas.openxmlformats.org/presentationml/2006/ole">
            <p:oleObj spid="_x0000_s48135" name="Equation" r:id="rId7" imgW="736560" imgH="228600" progId="Equation.3">
              <p:embed/>
            </p:oleObj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5652120" y="2924944"/>
          <a:ext cx="1879600" cy="663575"/>
        </p:xfrm>
        <a:graphic>
          <a:graphicData uri="http://schemas.openxmlformats.org/presentationml/2006/ole">
            <p:oleObj spid="_x0000_s48136" name="Equation" r:id="rId8" imgW="7365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5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궁서체" pitchFamily="17" charset="-127"/>
                <a:ea typeface="궁서체" pitchFamily="17" charset="-127"/>
              </a:rPr>
              <a:t>결론</a:t>
            </a:r>
            <a:endParaRPr lang="ko-KR" altLang="en-US" sz="55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궁서체" pitchFamily="17" charset="-127"/>
              <a:ea typeface="궁서체" pitchFamily="17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500" b="1" dirty="0" smtClean="0">
                <a:latin typeface="돋움체" pitchFamily="49" charset="-127"/>
                <a:ea typeface="돋움체" pitchFamily="49" charset="-127"/>
              </a:rPr>
              <a:t>오차의 원인 </a:t>
            </a:r>
            <a:r>
              <a:rPr lang="en-US" altLang="ko-KR" sz="3500" b="1" dirty="0" smtClean="0">
                <a:latin typeface="돋움체" pitchFamily="49" charset="-127"/>
                <a:ea typeface="돋움체" pitchFamily="49" charset="-127"/>
              </a:rPr>
              <a:t>: </a:t>
            </a:r>
            <a:r>
              <a:rPr lang="ko-KR" altLang="en-US" sz="3500" b="1" dirty="0" smtClean="0">
                <a:latin typeface="돋움체" pitchFamily="49" charset="-127"/>
                <a:ea typeface="돋움체" pitchFamily="49" charset="-127"/>
              </a:rPr>
              <a:t>공기의 저항</a:t>
            </a:r>
            <a:r>
              <a:rPr lang="en-US" altLang="ko-KR" sz="3500" b="1" dirty="0" smtClean="0">
                <a:latin typeface="돋움체" pitchFamily="49" charset="-127"/>
                <a:ea typeface="돋움체" pitchFamily="49" charset="-127"/>
              </a:rPr>
              <a:t>, </a:t>
            </a:r>
            <a:r>
              <a:rPr lang="ko-KR" altLang="en-US" sz="3500" b="1" dirty="0" smtClean="0">
                <a:latin typeface="돋움체" pitchFamily="49" charset="-127"/>
                <a:ea typeface="돋움체" pitchFamily="49" charset="-127"/>
              </a:rPr>
              <a:t>실의 질량을 무시</a:t>
            </a:r>
            <a:r>
              <a:rPr lang="en-US" altLang="ko-KR" sz="3500" b="1" dirty="0" smtClean="0">
                <a:latin typeface="돋움체" pitchFamily="49" charset="-127"/>
                <a:ea typeface="돋움체" pitchFamily="49" charset="-127"/>
              </a:rPr>
              <a:t>, </a:t>
            </a:r>
            <a:r>
              <a:rPr lang="ko-KR" altLang="en-US" sz="3500" b="1" dirty="0" smtClean="0">
                <a:latin typeface="돋움체" pitchFamily="49" charset="-127"/>
                <a:ea typeface="돋움체" pitchFamily="49" charset="-127"/>
              </a:rPr>
              <a:t>추를 놓을 때 손의 흔들림</a:t>
            </a:r>
            <a:r>
              <a:rPr lang="en-US" altLang="ko-KR" sz="3500" b="1" dirty="0" smtClean="0">
                <a:latin typeface="돋움체" pitchFamily="49" charset="-127"/>
                <a:ea typeface="돋움체" pitchFamily="49" charset="-127"/>
              </a:rPr>
              <a:t>.</a:t>
            </a:r>
          </a:p>
          <a:p>
            <a:pPr>
              <a:buNone/>
            </a:pPr>
            <a:endParaRPr lang="en-US" altLang="ko-KR" sz="3500" b="1" dirty="0" smtClean="0">
              <a:latin typeface="돋움체" pitchFamily="49" charset="-127"/>
              <a:ea typeface="돋움체" pitchFamily="49" charset="-127"/>
            </a:endParaRPr>
          </a:p>
          <a:p>
            <a:pPr>
              <a:buNone/>
            </a:pPr>
            <a:r>
              <a:rPr lang="ko-KR" altLang="en-US" sz="3500" b="1" dirty="0" err="1" smtClean="0">
                <a:latin typeface="돋움체" pitchFamily="49" charset="-127"/>
                <a:ea typeface="돋움체" pitchFamily="49" charset="-127"/>
              </a:rPr>
              <a:t>진자의</a:t>
            </a:r>
            <a:r>
              <a:rPr lang="ko-KR" altLang="en-US" sz="3500" b="1" dirty="0" smtClean="0">
                <a:latin typeface="돋움체" pitchFamily="49" charset="-127"/>
                <a:ea typeface="돋움체" pitchFamily="49" charset="-127"/>
              </a:rPr>
              <a:t> 주기를 유도하는 식에서</a:t>
            </a:r>
            <a:r>
              <a:rPr lang="en-US" altLang="ko-KR" sz="3500" b="1" dirty="0" smtClean="0">
                <a:latin typeface="돋움체" pitchFamily="49" charset="-127"/>
                <a:ea typeface="돋움체" pitchFamily="49" charset="-127"/>
              </a:rPr>
              <a:t> </a:t>
            </a:r>
            <a:r>
              <a:rPr lang="ko-KR" altLang="en-US" sz="3500" b="1" dirty="0" smtClean="0">
                <a:latin typeface="돋움체" pitchFamily="49" charset="-127"/>
                <a:ea typeface="돋움체" pitchFamily="49" charset="-127"/>
              </a:rPr>
              <a:t>        </a:t>
            </a:r>
            <a:endParaRPr lang="en-US" altLang="ko-KR" sz="3500" b="1" dirty="0" smtClean="0">
              <a:latin typeface="돋움체" pitchFamily="49" charset="-127"/>
              <a:ea typeface="돋움체" pitchFamily="49" charset="-127"/>
            </a:endParaRPr>
          </a:p>
          <a:p>
            <a:pPr>
              <a:buNone/>
            </a:pPr>
            <a:r>
              <a:rPr lang="ko-KR" altLang="en-US" sz="3500" b="1" dirty="0" smtClean="0">
                <a:latin typeface="돋움체" pitchFamily="49" charset="-127"/>
                <a:ea typeface="돋움체" pitchFamily="49" charset="-127"/>
              </a:rPr>
              <a:t>라고</a:t>
            </a:r>
            <a:r>
              <a:rPr lang="en-US" altLang="ko-KR" sz="3500" b="1" dirty="0" smtClean="0">
                <a:latin typeface="돋움체" pitchFamily="49" charset="-127"/>
                <a:ea typeface="돋움체" pitchFamily="49" charset="-127"/>
              </a:rPr>
              <a:t> </a:t>
            </a:r>
            <a:r>
              <a:rPr lang="ko-KR" altLang="en-US" sz="3500" b="1" dirty="0" smtClean="0">
                <a:latin typeface="돋움체" pitchFamily="49" charset="-127"/>
                <a:ea typeface="돋움체" pitchFamily="49" charset="-127"/>
              </a:rPr>
              <a:t>가정하고 계산하였는데 이 가정으로  </a:t>
            </a:r>
            <a:endParaRPr lang="en-US" altLang="ko-KR" sz="3500" b="1" dirty="0" smtClean="0">
              <a:latin typeface="돋움체" pitchFamily="49" charset="-127"/>
              <a:ea typeface="돋움체" pitchFamily="49" charset="-127"/>
            </a:endParaRPr>
          </a:p>
          <a:p>
            <a:pPr>
              <a:buNone/>
            </a:pPr>
            <a:r>
              <a:rPr lang="en-US" altLang="ko-KR" sz="3500" b="1" dirty="0" smtClean="0">
                <a:latin typeface="돋움체" pitchFamily="49" charset="-127"/>
                <a:ea typeface="돋움체" pitchFamily="49" charset="-127"/>
              </a:rPr>
              <a:t>   </a:t>
            </a:r>
            <a:r>
              <a:rPr lang="ko-KR" altLang="en-US" sz="3500" b="1" dirty="0" smtClean="0">
                <a:latin typeface="돋움체" pitchFamily="49" charset="-127"/>
                <a:ea typeface="돋움체" pitchFamily="49" charset="-127"/>
              </a:rPr>
              <a:t>가 작을때 만 오차가 작게 나온다</a:t>
            </a:r>
            <a:r>
              <a:rPr lang="en-US" altLang="ko-KR" sz="3500" b="1" dirty="0" smtClean="0">
                <a:latin typeface="돋움체" pitchFamily="49" charset="-127"/>
                <a:ea typeface="돋움체" pitchFamily="49" charset="-127"/>
              </a:rPr>
              <a:t>.</a:t>
            </a:r>
            <a:endParaRPr lang="ko-KR" altLang="en-US" sz="3500" b="1" dirty="0">
              <a:latin typeface="돋움체" pitchFamily="49" charset="-127"/>
              <a:ea typeface="돋움체" pitchFamily="49" charset="-127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6588224" y="3429000"/>
          <a:ext cx="1800200" cy="576064"/>
        </p:xfrm>
        <a:graphic>
          <a:graphicData uri="http://schemas.openxmlformats.org/presentationml/2006/ole">
            <p:oleObj spid="_x0000_s49154" name="Equation" r:id="rId3" imgW="571320" imgH="177480" progId="Equation.3">
              <p:embed/>
            </p:oleObj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23528" y="4653136"/>
          <a:ext cx="400050" cy="665286"/>
        </p:xfrm>
        <a:graphic>
          <a:graphicData uri="http://schemas.openxmlformats.org/presentationml/2006/ole">
            <p:oleObj spid="_x0000_s49156" name="Equation" r:id="rId4" imgW="126720" imgH="177480" progId="Equation.3">
              <p:embed/>
            </p:oleObj>
          </a:graphicData>
        </a:graphic>
      </p:graphicFrame>
      <p:sp>
        <p:nvSpPr>
          <p:cNvPr id="16" name="직사각형 15"/>
          <p:cNvSpPr/>
          <p:nvPr/>
        </p:nvSpPr>
        <p:spPr>
          <a:xfrm>
            <a:off x="0" y="1988840"/>
            <a:ext cx="9144000" cy="4149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0" dirty="0" err="1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궁서체" pitchFamily="17" charset="-127"/>
                <a:ea typeface="궁서체" pitchFamily="17" charset="-127"/>
              </a:rPr>
              <a:t>테일러</a:t>
            </a:r>
            <a:r>
              <a:rPr lang="ko-KR" altLang="en-US" sz="12000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궁서체" pitchFamily="17" charset="-127"/>
                <a:ea typeface="궁서체" pitchFamily="17" charset="-127"/>
              </a:rPr>
              <a:t> 전개</a:t>
            </a:r>
            <a:endParaRPr lang="ko-KR" altLang="en-US" sz="12000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궁서체" pitchFamily="17" charset="-127"/>
              <a:ea typeface="궁서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임시2\바탕 화면\배가본드\물실\ㅌ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3965583" cy="648072"/>
          </a:xfrm>
          <a:prstGeom prst="rect">
            <a:avLst/>
          </a:prstGeom>
          <a:noFill/>
        </p:spPr>
      </p:pic>
      <p:pic>
        <p:nvPicPr>
          <p:cNvPr id="5" name="Picture 6" descr="C:\Documents and Settings\임시2\바탕 화면\배가본드\물실\ㅌ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1620180" cy="648072"/>
          </a:xfrm>
          <a:prstGeom prst="rect">
            <a:avLst/>
          </a:prstGeom>
          <a:noFill/>
        </p:spPr>
      </p:pic>
      <p:pic>
        <p:nvPicPr>
          <p:cNvPr id="6" name="Picture 7" descr="C:\Documents and Settings\임시2\바탕 화면\배가본드\물실\ㅌ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5112569" cy="792088"/>
          </a:xfrm>
          <a:prstGeom prst="rect">
            <a:avLst/>
          </a:prstGeom>
          <a:noFill/>
        </p:spPr>
      </p:pic>
      <p:pic>
        <p:nvPicPr>
          <p:cNvPr id="7" name="Picture 8" descr="C:\Documents and Settings\임시2\바탕 화면\배가본드\물실\ㅌ4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04864"/>
            <a:ext cx="2240249" cy="1800200"/>
          </a:xfrm>
          <a:prstGeom prst="rect">
            <a:avLst/>
          </a:prstGeom>
          <a:noFill/>
        </p:spPr>
      </p:pic>
      <p:pic>
        <p:nvPicPr>
          <p:cNvPr id="8" name="Picture 9" descr="C:\Documents and Settings\임시2\바탕 화면\배가본드\물실\ㅌ5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861048"/>
            <a:ext cx="7632848" cy="864096"/>
          </a:xfrm>
          <a:prstGeom prst="rect">
            <a:avLst/>
          </a:prstGeom>
          <a:noFill/>
        </p:spPr>
      </p:pic>
      <p:pic>
        <p:nvPicPr>
          <p:cNvPr id="9" name="Picture 10" descr="C:\Documents and Settings\임시2\바탕 화면\배가본드\물실\ㅌ6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653136"/>
            <a:ext cx="4366117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Documents and Settings\임시2\바탕 화면\배가본드\물실\ㅌ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98430" cy="2373097"/>
          </a:xfrm>
          <a:prstGeom prst="rect">
            <a:avLst/>
          </a:prstGeom>
          <a:noFill/>
        </p:spPr>
      </p:pic>
      <p:pic>
        <p:nvPicPr>
          <p:cNvPr id="3" name="Picture 12" descr="C:\Documents and Settings\임시2\바탕 화면\배가본드\물실\ㅌ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9144000" cy="2304256"/>
          </a:xfrm>
          <a:prstGeom prst="rect">
            <a:avLst/>
          </a:prstGeom>
          <a:noFill/>
        </p:spPr>
      </p:pic>
      <p:pic>
        <p:nvPicPr>
          <p:cNvPr id="4" name="Picture 13" descr="C:\Documents and Settings\임시2\바탕 화면\배가본드\물실\ㅌ9.bmp"/>
          <p:cNvPicPr>
            <a:picLocks noChangeAspect="1" noChangeArrowheads="1"/>
          </p:cNvPicPr>
          <p:nvPr/>
        </p:nvPicPr>
        <p:blipFill>
          <a:blip r:embed="rId4" cstate="print"/>
          <a:srcRect b="67296"/>
          <a:stretch>
            <a:fillRect/>
          </a:stretch>
        </p:blipFill>
        <p:spPr bwMode="auto">
          <a:xfrm>
            <a:off x="0" y="4437112"/>
            <a:ext cx="9144001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Documents and Settings\임시2\바탕 화면\배가본드\물실\ㅌ9.bmp"/>
          <p:cNvPicPr>
            <a:picLocks noChangeAspect="1" noChangeArrowheads="1"/>
          </p:cNvPicPr>
          <p:nvPr/>
        </p:nvPicPr>
        <p:blipFill>
          <a:blip r:embed="rId2" cstate="print"/>
          <a:srcRect b="67296"/>
          <a:stretch>
            <a:fillRect/>
          </a:stretch>
        </p:blipFill>
        <p:spPr bwMode="auto">
          <a:xfrm>
            <a:off x="0" y="0"/>
            <a:ext cx="9144001" cy="144016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-36512" y="1628800"/>
            <a:ext cx="9144000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‘</a:t>
            </a:r>
            <a:r>
              <a:rPr lang="ko-KR" altLang="en-US" sz="3400" b="1" dirty="0" err="1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테일러</a:t>
            </a:r>
            <a:r>
              <a:rPr lang="ko-KR" altLang="en-US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 전개</a:t>
            </a:r>
            <a:r>
              <a:rPr lang="en-US" altLang="ko-KR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’</a:t>
            </a:r>
            <a:r>
              <a:rPr lang="ko-KR" altLang="en-US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에 의해 </a:t>
            </a:r>
            <a:endParaRPr lang="en-US" altLang="ko-KR" sz="3400" b="1" dirty="0" smtClean="0">
              <a:solidFill>
                <a:schemeClr val="tx1"/>
              </a:solidFill>
              <a:latin typeface="돋움체" pitchFamily="49" charset="-127"/>
              <a:ea typeface="돋움체" pitchFamily="49" charset="-127"/>
            </a:endParaRPr>
          </a:p>
          <a:p>
            <a:r>
              <a:rPr lang="en-US" altLang="ko-KR" sz="3400" b="1" dirty="0" err="1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sinx</a:t>
            </a:r>
            <a:r>
              <a:rPr lang="ko-KR" altLang="en-US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를 위의 식으로 표현이 가능하고</a:t>
            </a:r>
            <a:endParaRPr lang="en-US" altLang="ko-KR" sz="3400" b="1" dirty="0" smtClean="0">
              <a:solidFill>
                <a:schemeClr val="tx1"/>
              </a:solidFill>
              <a:latin typeface="돋움체" pitchFamily="49" charset="-127"/>
              <a:ea typeface="돋움체" pitchFamily="49" charset="-127"/>
            </a:endParaRPr>
          </a:p>
          <a:p>
            <a:r>
              <a:rPr lang="en-US" altLang="ko-KR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x</a:t>
            </a:r>
            <a:r>
              <a:rPr lang="ko-KR" altLang="en-US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가 작을 때 </a:t>
            </a:r>
            <a:r>
              <a:rPr lang="en-US" altLang="ko-KR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x</a:t>
            </a:r>
            <a:r>
              <a:rPr lang="ko-KR" altLang="en-US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의 세제곱</a:t>
            </a:r>
            <a:r>
              <a:rPr lang="en-US" altLang="ko-KR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, 5</a:t>
            </a:r>
            <a:r>
              <a:rPr lang="ko-KR" altLang="en-US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제곱</a:t>
            </a:r>
            <a:r>
              <a:rPr lang="en-US" altLang="ko-KR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, 7</a:t>
            </a:r>
            <a:r>
              <a:rPr lang="ko-KR" altLang="en-US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제곱</a:t>
            </a:r>
            <a:r>
              <a:rPr lang="en-US" altLang="ko-KR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… </a:t>
            </a:r>
            <a:r>
              <a:rPr lang="ko-KR" altLang="en-US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은</a:t>
            </a:r>
            <a:endParaRPr lang="en-US" altLang="ko-KR" sz="3400" b="1" dirty="0" smtClean="0">
              <a:solidFill>
                <a:schemeClr val="tx1"/>
              </a:solidFill>
              <a:latin typeface="돋움체" pitchFamily="49" charset="-127"/>
              <a:ea typeface="돋움체" pitchFamily="49" charset="-127"/>
            </a:endParaRPr>
          </a:p>
          <a:p>
            <a:r>
              <a:rPr lang="en-US" altLang="ko-KR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x</a:t>
            </a:r>
            <a:r>
              <a:rPr lang="ko-KR" altLang="en-US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에 비해 한없이 작으므로 무시해도 </a:t>
            </a:r>
            <a:endParaRPr lang="en-US" altLang="ko-KR" sz="3400" b="1" dirty="0" smtClean="0">
              <a:solidFill>
                <a:schemeClr val="tx1"/>
              </a:solidFill>
              <a:latin typeface="돋움체" pitchFamily="49" charset="-127"/>
              <a:ea typeface="돋움체" pitchFamily="49" charset="-127"/>
            </a:endParaRPr>
          </a:p>
          <a:p>
            <a:r>
              <a:rPr lang="ko-KR" altLang="en-US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큰 오차가 나지 않는다</a:t>
            </a:r>
            <a:r>
              <a:rPr lang="en-US" altLang="ko-KR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.</a:t>
            </a:r>
          </a:p>
          <a:p>
            <a:r>
              <a:rPr lang="ko-KR" altLang="en-US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하지만 </a:t>
            </a:r>
            <a:r>
              <a:rPr lang="en-US" altLang="ko-KR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x</a:t>
            </a:r>
            <a:r>
              <a:rPr lang="ko-KR" altLang="en-US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가 커질수록 오차또한 커진다</a:t>
            </a:r>
            <a:r>
              <a:rPr lang="en-US" altLang="ko-KR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.</a:t>
            </a:r>
          </a:p>
          <a:p>
            <a:r>
              <a:rPr lang="ko-KR" altLang="en-US" sz="3400" b="1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rPr>
              <a:t> </a:t>
            </a:r>
            <a:endParaRPr lang="ko-KR" altLang="en-US" sz="3400" b="1" dirty="0">
              <a:solidFill>
                <a:schemeClr val="tx1"/>
              </a:solidFill>
              <a:latin typeface="돋움체" pitchFamily="49" charset="-127"/>
              <a:ea typeface="돋움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5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궁서체" pitchFamily="17" charset="-127"/>
                <a:ea typeface="궁서체" pitchFamily="17" charset="-127"/>
              </a:rPr>
              <a:t>결론</a:t>
            </a:r>
            <a:endParaRPr lang="ko-KR" altLang="en-US" sz="55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궁서체" pitchFamily="17" charset="-127"/>
              <a:ea typeface="궁서체" pitchFamily="17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500" b="1" dirty="0" smtClean="0">
                <a:latin typeface="돋움체" pitchFamily="49" charset="-127"/>
                <a:ea typeface="돋움체" pitchFamily="49" charset="-127"/>
              </a:rPr>
              <a:t>실험결과 추의 질량과 </a:t>
            </a:r>
            <a:r>
              <a:rPr lang="ko-KR" altLang="en-US" sz="3500" b="1" dirty="0" err="1" smtClean="0">
                <a:latin typeface="돋움체" pitchFamily="49" charset="-127"/>
                <a:ea typeface="돋움체" pitchFamily="49" charset="-127"/>
              </a:rPr>
              <a:t>진자의</a:t>
            </a:r>
            <a:r>
              <a:rPr lang="ko-KR" altLang="en-US" sz="3500" b="1" dirty="0" smtClean="0">
                <a:latin typeface="돋움체" pitchFamily="49" charset="-127"/>
                <a:ea typeface="돋움체" pitchFamily="49" charset="-127"/>
              </a:rPr>
              <a:t> 진폭은</a:t>
            </a:r>
            <a:endParaRPr lang="en-US" altLang="ko-KR" sz="3500" b="1" dirty="0" smtClean="0">
              <a:latin typeface="돋움체" pitchFamily="49" charset="-127"/>
              <a:ea typeface="돋움체" pitchFamily="49" charset="-127"/>
            </a:endParaRPr>
          </a:p>
          <a:p>
            <a:pPr>
              <a:buNone/>
            </a:pPr>
            <a:r>
              <a:rPr lang="ko-KR" altLang="en-US" sz="3500" b="1" dirty="0" err="1" smtClean="0">
                <a:latin typeface="돋움체" pitchFamily="49" charset="-127"/>
                <a:ea typeface="돋움체" pitchFamily="49" charset="-127"/>
              </a:rPr>
              <a:t>진자의</a:t>
            </a:r>
            <a:r>
              <a:rPr lang="ko-KR" altLang="en-US" sz="3500" b="1" dirty="0" smtClean="0">
                <a:latin typeface="돋움체" pitchFamily="49" charset="-127"/>
                <a:ea typeface="돋움체" pitchFamily="49" charset="-127"/>
              </a:rPr>
              <a:t> 주기에 영향을 주지 않는다는 것</a:t>
            </a:r>
            <a:endParaRPr lang="en-US" altLang="ko-KR" sz="3500" b="1" dirty="0" smtClean="0">
              <a:latin typeface="돋움체" pitchFamily="49" charset="-127"/>
              <a:ea typeface="돋움체" pitchFamily="49" charset="-127"/>
            </a:endParaRPr>
          </a:p>
          <a:p>
            <a:pPr>
              <a:buNone/>
            </a:pPr>
            <a:r>
              <a:rPr lang="ko-KR" altLang="en-US" sz="3500" b="1" dirty="0" smtClean="0">
                <a:latin typeface="돋움체" pitchFamily="49" charset="-127"/>
                <a:ea typeface="돋움체" pitchFamily="49" charset="-127"/>
              </a:rPr>
              <a:t>을 알 수 있고</a:t>
            </a:r>
            <a:r>
              <a:rPr lang="en-US" altLang="ko-KR" sz="3500" b="1" dirty="0" smtClean="0">
                <a:latin typeface="돋움체" pitchFamily="49" charset="-127"/>
                <a:ea typeface="돋움체" pitchFamily="49" charset="-127"/>
              </a:rPr>
              <a:t>(</a:t>
            </a:r>
            <a:r>
              <a:rPr lang="ko-KR" altLang="en-US" sz="3500" b="1" dirty="0" smtClean="0">
                <a:latin typeface="돋움체" pitchFamily="49" charset="-127"/>
                <a:ea typeface="돋움체" pitchFamily="49" charset="-127"/>
              </a:rPr>
              <a:t>진폭이 크지 않다고 가정</a:t>
            </a:r>
            <a:r>
              <a:rPr lang="en-US" altLang="ko-KR" sz="3500" b="1" dirty="0" smtClean="0">
                <a:latin typeface="돋움체" pitchFamily="49" charset="-127"/>
                <a:ea typeface="돋움체" pitchFamily="49" charset="-127"/>
              </a:rPr>
              <a:t>),</a:t>
            </a:r>
          </a:p>
          <a:p>
            <a:pPr>
              <a:buNone/>
            </a:pPr>
            <a:r>
              <a:rPr lang="ko-KR" altLang="en-US" sz="3500" b="1" dirty="0" smtClean="0">
                <a:latin typeface="돋움체" pitchFamily="49" charset="-127"/>
                <a:ea typeface="돋움체" pitchFamily="49" charset="-127"/>
              </a:rPr>
              <a:t>추의 위치 에너지 </a:t>
            </a:r>
            <a:r>
              <a:rPr lang="ko-KR" altLang="en-US" sz="3500" b="1" dirty="0" err="1" smtClean="0">
                <a:latin typeface="돋움체" pitchFamily="49" charset="-127"/>
                <a:ea typeface="돋움체" pitchFamily="49" charset="-127"/>
              </a:rPr>
              <a:t>변화량과</a:t>
            </a:r>
            <a:r>
              <a:rPr lang="ko-KR" altLang="en-US" sz="3500" b="1" dirty="0" smtClean="0">
                <a:latin typeface="돋움체" pitchFamily="49" charset="-127"/>
                <a:ea typeface="돋움체" pitchFamily="49" charset="-127"/>
              </a:rPr>
              <a:t> 최대 운동 </a:t>
            </a:r>
            <a:endParaRPr lang="en-US" altLang="ko-KR" sz="3500" b="1" dirty="0" smtClean="0">
              <a:latin typeface="돋움체" pitchFamily="49" charset="-127"/>
              <a:ea typeface="돋움체" pitchFamily="49" charset="-127"/>
            </a:endParaRPr>
          </a:p>
          <a:p>
            <a:pPr>
              <a:buNone/>
            </a:pPr>
            <a:r>
              <a:rPr lang="ko-KR" altLang="en-US" sz="3500" b="1" dirty="0" smtClean="0">
                <a:latin typeface="돋움체" pitchFamily="49" charset="-127"/>
                <a:ea typeface="돋움체" pitchFamily="49" charset="-127"/>
              </a:rPr>
              <a:t>에너지의 크기가 같음을 통해 역학적</a:t>
            </a:r>
            <a:endParaRPr lang="en-US" altLang="ko-KR" sz="3500" b="1" dirty="0" smtClean="0">
              <a:latin typeface="돋움체" pitchFamily="49" charset="-127"/>
              <a:ea typeface="돋움체" pitchFamily="49" charset="-127"/>
            </a:endParaRPr>
          </a:p>
          <a:p>
            <a:pPr>
              <a:buNone/>
            </a:pPr>
            <a:r>
              <a:rPr lang="ko-KR" altLang="en-US" sz="3500" b="1" dirty="0" smtClean="0">
                <a:latin typeface="돋움체" pitchFamily="49" charset="-127"/>
                <a:ea typeface="돋움체" pitchFamily="49" charset="-127"/>
              </a:rPr>
              <a:t>에너지가 보존되었음을 알 수 있다</a:t>
            </a:r>
            <a:r>
              <a:rPr lang="en-US" altLang="ko-KR" sz="3500" b="1" dirty="0" smtClean="0">
                <a:latin typeface="돋움체" pitchFamily="49" charset="-127"/>
                <a:ea typeface="돋움체" pitchFamily="49" charset="-127"/>
              </a:rPr>
              <a:t>.</a:t>
            </a:r>
          </a:p>
          <a:p>
            <a:pPr>
              <a:buNone/>
            </a:pPr>
            <a:endParaRPr lang="en-US" altLang="ko-KR" sz="3500" b="1" dirty="0" smtClean="0">
              <a:latin typeface="돋움체" pitchFamily="49" charset="-127"/>
              <a:ea typeface="돋움체" pitchFamily="49" charset="-127"/>
            </a:endParaRPr>
          </a:p>
          <a:p>
            <a:pPr>
              <a:buNone/>
            </a:pPr>
            <a:r>
              <a:rPr lang="ko-KR" altLang="en-US" sz="3500" b="1" dirty="0" smtClean="0">
                <a:latin typeface="돋움체" pitchFamily="49" charset="-127"/>
                <a:ea typeface="돋움체" pitchFamily="49" charset="-127"/>
              </a:rPr>
              <a:t> </a:t>
            </a:r>
            <a:endParaRPr lang="ko-KR" altLang="en-US" sz="3500" b="1" dirty="0">
              <a:latin typeface="돋움체" pitchFamily="49" charset="-127"/>
              <a:ea typeface="돋움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http://blogattach.naver.net/7fea63d3c29b9b47698dedd4e0047c03a1ff01ee87/20140510_151_blogfile/wnsdhsla1234_1399657470182_JO5E39_swf/pendulum_test.swf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800" dist="50800" dir="13500000">
                    <a:srgbClr val="000000">
                      <a:alpha val="80000"/>
                    </a:srgbClr>
                  </a:innerShdw>
                </a:effectLst>
              </a:rPr>
              <a:t>실험 목적</a:t>
            </a:r>
            <a:endParaRPr lang="ko-KR" alt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50800" dist="50800" dir="13500000">
                  <a:srgbClr val="000000">
                    <a:alpha val="80000"/>
                  </a:srgbClr>
                </a:inn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ko-KR" altLang="en-US" sz="2800" dirty="0" err="1" smtClean="0"/>
              <a:t>진자의</a:t>
            </a:r>
            <a:r>
              <a:rPr lang="ko-KR" altLang="en-US" sz="2800" dirty="0" smtClean="0"/>
              <a:t> 길이와 추의 질량의 변화를 주어 </a:t>
            </a:r>
          </a:p>
          <a:p>
            <a:pPr>
              <a:buNone/>
            </a:pPr>
            <a:r>
              <a:rPr lang="ko-KR" altLang="en-US" sz="2800" dirty="0" err="1" smtClean="0"/>
              <a:t>단진자의</a:t>
            </a:r>
            <a:r>
              <a:rPr lang="ko-KR" altLang="en-US" sz="2800" dirty="0" smtClean="0"/>
              <a:t> 주기를 측정하고, </a:t>
            </a:r>
          </a:p>
          <a:p>
            <a:pPr>
              <a:buNone/>
            </a:pPr>
            <a:r>
              <a:rPr lang="ko-KR" altLang="en-US" sz="2800" dirty="0" smtClean="0"/>
              <a:t>주기에 영향을 미치는지 알아본다.</a:t>
            </a:r>
            <a:endParaRPr lang="en-US" altLang="ko-KR" sz="2800" dirty="0" smtClean="0"/>
          </a:p>
          <a:p>
            <a:pPr>
              <a:buNone/>
            </a:pPr>
            <a:endParaRPr lang="ko-KR" altLang="en-US" sz="2800" dirty="0" smtClean="0"/>
          </a:p>
          <a:p>
            <a:r>
              <a:rPr lang="ko-KR" altLang="en-US" sz="2800" dirty="0" err="1" smtClean="0"/>
              <a:t>진자의</a:t>
            </a:r>
            <a:r>
              <a:rPr lang="ko-KR" altLang="en-US" sz="2800" dirty="0" smtClean="0"/>
              <a:t> 주기를 측정하여 </a:t>
            </a:r>
          </a:p>
          <a:p>
            <a:pPr>
              <a:buNone/>
            </a:pPr>
            <a:r>
              <a:rPr lang="ko-KR" altLang="en-US" sz="2800" dirty="0" smtClean="0"/>
              <a:t>중력가속도(</a:t>
            </a:r>
            <a:r>
              <a:rPr lang="en-US" altLang="ko-KR" sz="2800" dirty="0" smtClean="0"/>
              <a:t>g)</a:t>
            </a:r>
            <a:r>
              <a:rPr lang="ko-KR" altLang="en-US" sz="2800" dirty="0" smtClean="0"/>
              <a:t>의 값을 측정한다.</a:t>
            </a:r>
            <a:endParaRPr lang="en-US" altLang="ko-KR" sz="2800" dirty="0" smtClean="0"/>
          </a:p>
          <a:p>
            <a:pPr>
              <a:buNone/>
            </a:pPr>
            <a:endParaRPr lang="ko-KR" altLang="en-US" sz="2800" dirty="0" smtClean="0"/>
          </a:p>
          <a:p>
            <a:r>
              <a:rPr lang="ko-KR" altLang="en-US" sz="2800" dirty="0" err="1" smtClean="0"/>
              <a:t>진자의</a:t>
            </a:r>
            <a:r>
              <a:rPr lang="ko-KR" altLang="en-US" sz="2800" dirty="0" smtClean="0"/>
              <a:t> 위치에너지와 운동에너지를 측정하여</a:t>
            </a:r>
          </a:p>
          <a:p>
            <a:pPr>
              <a:buNone/>
            </a:pPr>
            <a:r>
              <a:rPr lang="ko-KR" altLang="en-US" sz="2800" dirty="0" smtClean="0"/>
              <a:t>역학적 에너지 보존이 성립함을 알아본다.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48064" y="1412776"/>
            <a:ext cx="3995936" cy="50405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실이 연직방향과     만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큼 기울어져 있을 때 추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에 작용하는 힘은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실의 장력인 </a:t>
            </a:r>
            <a:r>
              <a:rPr lang="en-US" altLang="ko-KR" dirty="0" smtClean="0"/>
              <a:t>T</a:t>
            </a:r>
            <a:r>
              <a:rPr lang="ko-KR" altLang="en-US" dirty="0" smtClean="0"/>
              <a:t>와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중력      이다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중력을 성분분해 하면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실이 당기는 방향과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반대방향인 힘             </a:t>
            </a:r>
            <a:r>
              <a:rPr lang="en-US" altLang="ko-KR" dirty="0" smtClean="0"/>
              <a:t>,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실의 당기는 힘과 수직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인 힘</a:t>
            </a:r>
            <a:r>
              <a:rPr lang="en-US" altLang="ko-KR" dirty="0" smtClean="0"/>
              <a:t>              </a:t>
            </a:r>
            <a:r>
              <a:rPr lang="ko-KR" altLang="en-US" dirty="0" smtClean="0"/>
              <a:t>로 나타낼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 수 있다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rPr>
              <a:t>물리학적 이론 </a:t>
            </a:r>
            <a:r>
              <a:rPr lang="en-US" altLang="ko-KR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rPr>
              <a:t>(</a:t>
            </a:r>
            <a:r>
              <a:rPr lang="ko-KR" altLang="en-US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rPr>
              <a:t>단진자</a:t>
            </a:r>
            <a:r>
              <a:rPr lang="en-US" altLang="ko-KR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rPr>
              <a:t>)</a:t>
            </a:r>
            <a:endParaRPr lang="ko-KR" alt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4450" dist="25400" dir="2700000" algn="tl" rotWithShape="0">
                  <a:schemeClr val="bg1">
                    <a:alpha val="51000"/>
                  </a:scheme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88036" y="1772816"/>
            <a:ext cx="3528441" cy="216027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직선 연결선 4"/>
          <p:cNvCxnSpPr>
            <a:stCxn id="4" idx="2"/>
          </p:cNvCxnSpPr>
          <p:nvPr/>
        </p:nvCxnSpPr>
        <p:spPr>
          <a:xfrm rot="16200000" flipH="1">
            <a:off x="1828514" y="2212585"/>
            <a:ext cx="1851660" cy="1404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타원 5"/>
          <p:cNvSpPr/>
          <p:nvPr/>
        </p:nvSpPr>
        <p:spPr>
          <a:xfrm>
            <a:off x="3276410" y="3650193"/>
            <a:ext cx="360045" cy="380619"/>
          </a:xfrm>
          <a:prstGeom prst="ellipse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" name="직선 연결선 6"/>
          <p:cNvCxnSpPr/>
          <p:nvPr/>
        </p:nvCxnSpPr>
        <p:spPr>
          <a:xfrm rot="16200000" flipH="1">
            <a:off x="936261" y="3106742"/>
            <a:ext cx="2232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rot="16200000" flipH="1">
            <a:off x="2798048" y="4498855"/>
            <a:ext cx="1316748" cy="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rot="16200000" flipV="1">
            <a:off x="2430608" y="2814679"/>
            <a:ext cx="1178741" cy="8729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rot="10800000" flipV="1">
            <a:off x="2880360" y="3840504"/>
            <a:ext cx="576073" cy="382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개체 23"/>
          <p:cNvGraphicFramePr>
            <a:graphicFrameLocks noChangeAspect="1"/>
          </p:cNvGraphicFramePr>
          <p:nvPr/>
        </p:nvGraphicFramePr>
        <p:xfrm>
          <a:off x="0" y="3826721"/>
          <a:ext cx="381000" cy="85859"/>
        </p:xfrm>
        <a:graphic>
          <a:graphicData uri="http://schemas.openxmlformats.org/presentationml/2006/ole">
            <p:oleObj spid="_x0000_s18433" name="수식" r:id="rId3" imgW="8570160" imgH="1884960" progId="Equation.3">
              <p:embed/>
            </p:oleObj>
          </a:graphicData>
        </a:graphic>
      </p:graphicFrame>
      <p:cxnSp>
        <p:nvCxnSpPr>
          <p:cNvPr id="12" name="직선 연결선 8"/>
          <p:cNvCxnSpPr/>
          <p:nvPr/>
        </p:nvCxnSpPr>
        <p:spPr>
          <a:xfrm rot="5400000">
            <a:off x="351234" y="2325512"/>
            <a:ext cx="2003705" cy="135875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타원 9"/>
          <p:cNvSpPr/>
          <p:nvPr/>
        </p:nvSpPr>
        <p:spPr>
          <a:xfrm rot="3832772">
            <a:off x="606753" y="3705306"/>
            <a:ext cx="360045" cy="380619"/>
          </a:xfrm>
          <a:prstGeom prst="ellipse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직선 화살표 연결선 13"/>
          <p:cNvCxnSpPr/>
          <p:nvPr/>
        </p:nvCxnSpPr>
        <p:spPr>
          <a:xfrm rot="16200000" flipH="1">
            <a:off x="187896" y="4519376"/>
            <a:ext cx="119775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직선 화살표 연결선 19"/>
          <p:cNvCxnSpPr>
            <a:stCxn id="13" idx="1"/>
          </p:cNvCxnSpPr>
          <p:nvPr/>
        </p:nvCxnSpPr>
        <p:spPr>
          <a:xfrm rot="5400000" flipH="1" flipV="1">
            <a:off x="708135" y="2924364"/>
            <a:ext cx="941133" cy="654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직선 화살표 연결선 20"/>
          <p:cNvCxnSpPr/>
          <p:nvPr/>
        </p:nvCxnSpPr>
        <p:spPr>
          <a:xfrm>
            <a:off x="786775" y="3895616"/>
            <a:ext cx="538155" cy="3842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203848" y="5157192"/>
          <a:ext cx="576734" cy="696715"/>
        </p:xfrm>
        <a:graphic>
          <a:graphicData uri="http://schemas.openxmlformats.org/presentationml/2006/ole">
            <p:oleObj spid="_x0000_s18435" name="Equation" r:id="rId4" imgW="203040" imgH="241200" progId="Equation.3">
              <p:embed/>
            </p:oleObj>
          </a:graphicData>
        </a:graphic>
      </p:graphicFrame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3059832" y="2636912"/>
          <a:ext cx="395287" cy="623888"/>
        </p:xfrm>
        <a:graphic>
          <a:graphicData uri="http://schemas.openxmlformats.org/presentationml/2006/ole">
            <p:oleObj spid="_x0000_s18437" name="Equation" r:id="rId5" imgW="139680" imgH="215640" progId="Equation.3">
              <p:embed/>
            </p:oleObj>
          </a:graphicData>
        </a:graphic>
      </p:graphicFrame>
      <p:graphicFrame>
        <p:nvGraphicFramePr>
          <p:cNvPr id="47" name="Object 3"/>
          <p:cNvGraphicFramePr>
            <a:graphicFrameLocks noChangeAspect="1"/>
          </p:cNvGraphicFramePr>
          <p:nvPr/>
        </p:nvGraphicFramePr>
        <p:xfrm>
          <a:off x="1979712" y="4149080"/>
          <a:ext cx="1153815" cy="556620"/>
        </p:xfrm>
        <a:graphic>
          <a:graphicData uri="http://schemas.openxmlformats.org/presentationml/2006/ole">
            <p:oleObj spid="_x0000_s18440" name="Equation" r:id="rId6" imgW="507960" imgH="241200" progId="Equation.3">
              <p:embed/>
            </p:oleObj>
          </a:graphicData>
        </a:graphic>
      </p:graphicFrame>
      <p:cxnSp>
        <p:nvCxnSpPr>
          <p:cNvPr id="71" name="직선 화살표 연결선 70"/>
          <p:cNvCxnSpPr/>
          <p:nvPr/>
        </p:nvCxnSpPr>
        <p:spPr>
          <a:xfrm>
            <a:off x="3491880" y="3861048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3" name="Object 3"/>
          <p:cNvGraphicFramePr>
            <a:graphicFrameLocks noChangeAspect="1"/>
          </p:cNvGraphicFramePr>
          <p:nvPr/>
        </p:nvGraphicFramePr>
        <p:xfrm>
          <a:off x="3923928" y="4797152"/>
          <a:ext cx="1182688" cy="627633"/>
        </p:xfrm>
        <a:graphic>
          <a:graphicData uri="http://schemas.openxmlformats.org/presentationml/2006/ole">
            <p:oleObj spid="_x0000_s18442" name="Equation" r:id="rId7" imgW="520560" imgH="241200" progId="Equation.3">
              <p:embed/>
            </p:oleObj>
          </a:graphicData>
        </a:graphic>
      </p:graphicFrame>
      <p:sp>
        <p:nvSpPr>
          <p:cNvPr id="75" name="원호 74"/>
          <p:cNvSpPr/>
          <p:nvPr/>
        </p:nvSpPr>
        <p:spPr>
          <a:xfrm rot="6986246">
            <a:off x="1825268" y="2065843"/>
            <a:ext cx="740936" cy="918282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6" name="Object 3"/>
          <p:cNvGraphicFramePr>
            <a:graphicFrameLocks noChangeAspect="1"/>
          </p:cNvGraphicFramePr>
          <p:nvPr/>
        </p:nvGraphicFramePr>
        <p:xfrm>
          <a:off x="2195736" y="2852936"/>
          <a:ext cx="360363" cy="514350"/>
        </p:xfrm>
        <a:graphic>
          <a:graphicData uri="http://schemas.openxmlformats.org/presentationml/2006/ole">
            <p:oleObj spid="_x0000_s18443" name="Equation" r:id="rId8" imgW="126720" imgH="177480" progId="Equation.3">
              <p:embed/>
            </p:oleObj>
          </a:graphicData>
        </a:graphic>
      </p:graphicFrame>
      <p:graphicFrame>
        <p:nvGraphicFramePr>
          <p:cNvPr id="81" name="Object 3"/>
          <p:cNvGraphicFramePr>
            <a:graphicFrameLocks noChangeAspect="1"/>
          </p:cNvGraphicFramePr>
          <p:nvPr/>
        </p:nvGraphicFramePr>
        <p:xfrm>
          <a:off x="8100392" y="1412776"/>
          <a:ext cx="288925" cy="411163"/>
        </p:xfrm>
        <a:graphic>
          <a:graphicData uri="http://schemas.openxmlformats.org/presentationml/2006/ole">
            <p:oleObj spid="_x0000_s18448" name="Equation" r:id="rId9" imgW="126720" imgH="177480" progId="Equation.3">
              <p:embed/>
            </p:oleObj>
          </a:graphicData>
        </a:graphic>
      </p:graphicFrame>
      <p:graphicFrame>
        <p:nvGraphicFramePr>
          <p:cNvPr id="82" name="Object 3"/>
          <p:cNvGraphicFramePr>
            <a:graphicFrameLocks noChangeAspect="1"/>
          </p:cNvGraphicFramePr>
          <p:nvPr/>
        </p:nvGraphicFramePr>
        <p:xfrm>
          <a:off x="6228184" y="2996952"/>
          <a:ext cx="504056" cy="576064"/>
        </p:xfrm>
        <a:graphic>
          <a:graphicData uri="http://schemas.openxmlformats.org/presentationml/2006/ole">
            <p:oleObj spid="_x0000_s18449" name="Equation" r:id="rId10" imgW="190440" imgH="241200" progId="Equation.3">
              <p:embed/>
            </p:oleObj>
          </a:graphicData>
        </a:graphic>
      </p:graphicFrame>
      <p:graphicFrame>
        <p:nvGraphicFramePr>
          <p:cNvPr id="85" name="Object 3"/>
          <p:cNvGraphicFramePr>
            <a:graphicFrameLocks noChangeAspect="1"/>
          </p:cNvGraphicFramePr>
          <p:nvPr/>
        </p:nvGraphicFramePr>
        <p:xfrm>
          <a:off x="7596336" y="4149080"/>
          <a:ext cx="1182688" cy="555625"/>
        </p:xfrm>
        <a:graphic>
          <a:graphicData uri="http://schemas.openxmlformats.org/presentationml/2006/ole">
            <p:oleObj spid="_x0000_s18450" name="Equation" r:id="rId11" imgW="520560" imgH="241200" progId="Equation.3">
              <p:embed/>
            </p:oleObj>
          </a:graphicData>
        </a:graphic>
      </p:graphicFrame>
      <p:graphicFrame>
        <p:nvGraphicFramePr>
          <p:cNvPr id="86" name="Object 3"/>
          <p:cNvGraphicFramePr>
            <a:graphicFrameLocks noChangeAspect="1"/>
          </p:cNvGraphicFramePr>
          <p:nvPr/>
        </p:nvGraphicFramePr>
        <p:xfrm>
          <a:off x="6300192" y="4941168"/>
          <a:ext cx="1153815" cy="628628"/>
        </p:xfrm>
        <a:graphic>
          <a:graphicData uri="http://schemas.openxmlformats.org/presentationml/2006/ole">
            <p:oleObj spid="_x0000_s18451" name="Equation" r:id="rId12" imgW="507960" imgH="241200" progId="Equation.3">
              <p:embed/>
            </p:oleObj>
          </a:graphicData>
        </a:graphic>
      </p:graphicFrame>
      <p:sp>
        <p:nvSpPr>
          <p:cNvPr id="93" name="직사각형 92"/>
          <p:cNvSpPr/>
          <p:nvPr/>
        </p:nvSpPr>
        <p:spPr>
          <a:xfrm>
            <a:off x="4823520" y="1700808"/>
            <a:ext cx="4320480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dirty="0" smtClean="0">
                <a:solidFill>
                  <a:sysClr val="windowText" lastClr="000000"/>
                </a:solidFill>
              </a:rPr>
              <a:t>이때</a:t>
            </a:r>
            <a:r>
              <a:rPr lang="en-US" altLang="ko-KR" sz="35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3500" dirty="0" smtClean="0">
                <a:solidFill>
                  <a:sysClr val="windowText" lastClr="000000"/>
                </a:solidFill>
              </a:rPr>
              <a:t>중력의 </a:t>
            </a:r>
            <a:r>
              <a:rPr lang="ko-KR" altLang="en-US" sz="3500" dirty="0" err="1" smtClean="0">
                <a:solidFill>
                  <a:sysClr val="windowText" lastClr="000000"/>
                </a:solidFill>
              </a:rPr>
              <a:t>분력</a:t>
            </a:r>
            <a:endParaRPr lang="en-US" altLang="ko-KR" sz="3500" dirty="0" smtClean="0">
              <a:solidFill>
                <a:sysClr val="windowText" lastClr="000000"/>
              </a:solidFill>
            </a:endParaRPr>
          </a:p>
          <a:p>
            <a:endParaRPr lang="en-US" altLang="ko-KR" sz="3500" dirty="0" smtClean="0">
              <a:solidFill>
                <a:sysClr val="windowText" lastClr="000000"/>
              </a:solidFill>
            </a:endParaRPr>
          </a:p>
          <a:p>
            <a:r>
              <a:rPr lang="ko-KR" altLang="en-US" sz="3500" dirty="0" smtClean="0">
                <a:solidFill>
                  <a:sysClr val="windowText" lastClr="000000"/>
                </a:solidFill>
              </a:rPr>
              <a:t>                 가</a:t>
            </a:r>
            <a:endParaRPr lang="en-US" altLang="ko-KR" sz="3500" dirty="0" smtClean="0">
              <a:solidFill>
                <a:sysClr val="windowText" lastClr="000000"/>
              </a:solidFill>
            </a:endParaRPr>
          </a:p>
          <a:p>
            <a:r>
              <a:rPr lang="ko-KR" altLang="en-US" sz="3500" dirty="0" smtClean="0">
                <a:solidFill>
                  <a:sysClr val="windowText" lastClr="000000"/>
                </a:solidFill>
              </a:rPr>
              <a:t>복원력이 되어 </a:t>
            </a:r>
            <a:endParaRPr lang="en-US" altLang="ko-KR" sz="3500" dirty="0" smtClean="0">
              <a:solidFill>
                <a:sysClr val="windowText" lastClr="000000"/>
              </a:solidFill>
            </a:endParaRPr>
          </a:p>
          <a:p>
            <a:r>
              <a:rPr lang="ko-KR" altLang="en-US" sz="3500" dirty="0" smtClean="0">
                <a:solidFill>
                  <a:sysClr val="windowText" lastClr="000000"/>
                </a:solidFill>
              </a:rPr>
              <a:t>추가 </a:t>
            </a:r>
            <a:r>
              <a:rPr lang="ko-KR" altLang="en-US" sz="3500" dirty="0" err="1" smtClean="0">
                <a:solidFill>
                  <a:sysClr val="windowText" lastClr="000000"/>
                </a:solidFill>
              </a:rPr>
              <a:t>단진자</a:t>
            </a:r>
            <a:r>
              <a:rPr lang="ko-KR" altLang="en-US" sz="3500" dirty="0" smtClean="0">
                <a:solidFill>
                  <a:sysClr val="windowText" lastClr="000000"/>
                </a:solidFill>
              </a:rPr>
              <a:t> 운동을 </a:t>
            </a:r>
            <a:endParaRPr lang="en-US" altLang="ko-KR" sz="3500" dirty="0" smtClean="0">
              <a:solidFill>
                <a:sysClr val="windowText" lastClr="000000"/>
              </a:solidFill>
            </a:endParaRPr>
          </a:p>
          <a:p>
            <a:r>
              <a:rPr lang="ko-KR" altLang="en-US" sz="3500" dirty="0" err="1" smtClean="0">
                <a:solidFill>
                  <a:sysClr val="windowText" lastClr="000000"/>
                </a:solidFill>
              </a:rPr>
              <a:t>하게된다</a:t>
            </a:r>
            <a:r>
              <a:rPr lang="en-US" altLang="ko-KR" sz="3500" dirty="0" smtClean="0">
                <a:solidFill>
                  <a:sysClr val="windowText" lastClr="000000"/>
                </a:solidFill>
              </a:rPr>
              <a:t>.</a:t>
            </a:r>
            <a:r>
              <a:rPr lang="ko-KR" altLang="en-US" sz="3500" dirty="0" smtClean="0">
                <a:solidFill>
                  <a:sysClr val="windowText" lastClr="000000"/>
                </a:solidFill>
              </a:rPr>
              <a:t>  </a:t>
            </a:r>
            <a:endParaRPr lang="ko-KR" altLang="en-US" sz="35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8455" name="Object 23"/>
          <p:cNvGraphicFramePr>
            <a:graphicFrameLocks noChangeAspect="1"/>
          </p:cNvGraphicFramePr>
          <p:nvPr/>
        </p:nvGraphicFramePr>
        <p:xfrm>
          <a:off x="5004048" y="2636912"/>
          <a:ext cx="1656184" cy="936104"/>
        </p:xfrm>
        <a:graphic>
          <a:graphicData uri="http://schemas.openxmlformats.org/presentationml/2006/ole">
            <p:oleObj spid="_x0000_s18455" name="Equation" r:id="rId13" imgW="5079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rPr>
              <a:t>물리학적 이론</a:t>
            </a:r>
            <a:r>
              <a:rPr lang="en-US" altLang="ko-K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rPr>
              <a:t>(</a:t>
            </a:r>
            <a:r>
              <a:rPr lang="ko-KR" alt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rPr>
              <a:t>단진자의</a:t>
            </a:r>
            <a:r>
              <a:rPr lang="ko-KR" alt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rPr>
              <a:t> 주기</a:t>
            </a:r>
            <a:r>
              <a:rPr lang="en-US" altLang="ko-K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rPr>
              <a:t>)</a:t>
            </a:r>
            <a:endParaRPr lang="ko-KR" alt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4450" dist="25400" dir="2700000" algn="tl" rotWithShape="0">
                  <a:schemeClr val="bg1">
                    <a:alpha val="51000"/>
                  </a:schemeClr>
                </a:outerShdw>
              </a:effectLst>
            </a:endParaRP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51520" y="1196752"/>
          <a:ext cx="4933056" cy="5328591"/>
        </p:xfrm>
        <a:graphic>
          <a:graphicData uri="http://schemas.openxmlformats.org/presentationml/2006/ole">
            <p:oleObj spid="_x0000_s20483" name="Equation" r:id="rId3" imgW="2819160" imgH="3124080" progId="Equation.3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5364088" y="1124744"/>
          <a:ext cx="3498850" cy="5400600"/>
        </p:xfrm>
        <a:graphic>
          <a:graphicData uri="http://schemas.openxmlformats.org/presentationml/2006/ole">
            <p:oleObj spid="_x0000_s20484" name="Equation" r:id="rId4" imgW="1320480" imgH="2705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단진동 원운동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9144000" cy="2952327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rPr>
              <a:t>물리학적 이론</a:t>
            </a:r>
            <a:r>
              <a:rPr lang="en-US" altLang="ko-KR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rPr>
              <a:t>(</a:t>
            </a:r>
            <a:r>
              <a:rPr lang="ko-KR" alt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rPr>
              <a:t>원운동과 </a:t>
            </a:r>
            <a:r>
              <a:rPr lang="ko-KR" altLang="en-US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rPr>
              <a:t>단진자</a:t>
            </a:r>
            <a:r>
              <a:rPr lang="en-US" altLang="ko-KR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rPr>
              <a:t>)</a:t>
            </a:r>
            <a:endParaRPr lang="ko-KR" alt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4450" dist="25400" dir="2700000" algn="tl" rotWithShape="0">
                  <a:schemeClr val="bg1">
                    <a:alpha val="51000"/>
                  </a:schemeClr>
                </a:outerShdw>
              </a:effectLst>
            </a:endParaRPr>
          </a:p>
        </p:txBody>
      </p:sp>
      <p:sp>
        <p:nvSpPr>
          <p:cNvPr id="5" name="제목 2"/>
          <p:cNvSpPr txBox="1">
            <a:spLocks/>
          </p:cNvSpPr>
          <p:nvPr/>
        </p:nvSpPr>
        <p:spPr>
          <a:xfrm>
            <a:off x="0" y="1844824"/>
            <a:ext cx="9144000" cy="1224136"/>
          </a:xfrm>
          <a:prstGeom prst="rect">
            <a:avLst/>
          </a:prstGeom>
        </p:spPr>
        <p:txBody>
          <a:bodyPr vert="horz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100" normalizeH="0" baseline="0" noProof="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아래 </a:t>
            </a:r>
            <a:r>
              <a:rPr lang="ko-KR" altLang="en-US" sz="4400" spc="100" dirty="0" smtClean="0">
                <a:ln w="18000">
                  <a:noFill/>
                  <a:prstDash val="solid"/>
                </a:ln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rPr>
              <a:t>그림과 같이 등속 원운동 하는 </a:t>
            </a:r>
            <a:r>
              <a:rPr kumimoji="0" lang="ko-KR" altLang="en-US" sz="4400" b="0" i="0" u="none" strike="noStrike" kern="1200" cap="none" spc="100" normalizeH="0" baseline="0" noProof="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물체에 평행 광선을</a:t>
            </a:r>
            <a:endParaRPr kumimoji="0" lang="en-US" altLang="ko-KR" sz="4400" b="0" i="0" u="none" strike="noStrike" kern="1200" cap="none" spc="100" normalizeH="0" baseline="0" noProof="0" dirty="0" smtClean="0">
              <a:ln w="18000">
                <a:noFill/>
                <a:prstDash val="solid"/>
              </a:ln>
              <a:solidFill>
                <a:schemeClr val="tx1"/>
              </a:solidFill>
              <a:effectLst>
                <a:outerShdw blurRad="44450" dist="25400" dir="2700000" algn="tl" rotWithShape="0">
                  <a:schemeClr val="bg1">
                    <a:alpha val="51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100" normalizeH="0" baseline="0" noProof="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비출 때</a:t>
            </a:r>
            <a:r>
              <a:rPr kumimoji="0" lang="en-US" altLang="ko-KR" sz="4400" b="0" i="0" u="none" strike="noStrike" kern="1200" cap="none" spc="100" normalizeH="0" baseline="0" noProof="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4400" b="0" i="0" u="none" strike="noStrike" kern="1200" cap="none" spc="100" normalizeH="0" baseline="0" noProof="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물체의 그림자는 </a:t>
            </a:r>
            <a:r>
              <a:rPr kumimoji="0" lang="ko-KR" altLang="en-US" sz="4400" b="0" i="0" u="none" strike="noStrike" kern="1200" cap="none" spc="100" normalizeH="0" baseline="0" noProof="0" dirty="0" err="1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단진동</a:t>
            </a:r>
            <a:r>
              <a:rPr kumimoji="0" lang="ko-KR" altLang="en-US" sz="4400" b="0" i="0" u="none" strike="noStrike" kern="1200" cap="none" spc="100" normalizeH="0" baseline="0" noProof="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운동을 </a:t>
            </a:r>
            <a:r>
              <a:rPr kumimoji="0" lang="ko-KR" altLang="en-US" sz="4400" b="0" i="0" u="none" strike="noStrike" kern="1200" cap="none" spc="100" normalizeH="0" baseline="0" noProof="0" dirty="0" err="1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하게된다</a:t>
            </a:r>
            <a:r>
              <a:rPr kumimoji="0" lang="en-US" altLang="ko-KR" sz="4400" b="0" i="0" u="none" strike="noStrike" kern="1200" cap="none" spc="100" normalizeH="0" baseline="0" noProof="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ko-KR" altLang="en-US" sz="4400" b="0" i="0" u="none" strike="noStrike" kern="1200" cap="none" spc="100" normalizeH="0" baseline="0" noProof="0" dirty="0">
              <a:ln w="18000">
                <a:noFill/>
                <a:prstDash val="solid"/>
              </a:ln>
              <a:solidFill>
                <a:schemeClr val="tx1"/>
              </a:solidFill>
              <a:effectLst>
                <a:outerShdw blurRad="44450" dist="25400" dir="2700000" algn="tl" rotWithShape="0">
                  <a:schemeClr val="bg1">
                    <a:alpha val="51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그림 5" descr="원운동2.bmp"/>
          <p:cNvPicPr>
            <a:picLocks noChangeAspect="1"/>
          </p:cNvPicPr>
          <p:nvPr/>
        </p:nvPicPr>
        <p:blipFill>
          <a:blip r:embed="rId4" cstate="print"/>
          <a:srcRect r="48172" b="11145"/>
          <a:stretch>
            <a:fillRect/>
          </a:stretch>
        </p:blipFill>
        <p:spPr>
          <a:xfrm>
            <a:off x="0" y="1844824"/>
            <a:ext cx="5076056" cy="3672408"/>
          </a:xfrm>
          <a:prstGeom prst="rect">
            <a:avLst/>
          </a:prstGeom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5148064" y="1628800"/>
          <a:ext cx="3995936" cy="3960440"/>
        </p:xfrm>
        <a:graphic>
          <a:graphicData uri="http://schemas.openxmlformats.org/presentationml/2006/ole">
            <p:oleObj spid="_x0000_s21506" name="Equation" r:id="rId5" imgW="1473120" imgH="1752480" progId="Equation.3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67544" y="1124745"/>
          <a:ext cx="8235950" cy="5976664"/>
        </p:xfrm>
        <a:graphic>
          <a:graphicData uri="http://schemas.openxmlformats.org/presentationml/2006/ole">
            <p:oleObj spid="_x0000_s21507" name="Equation" r:id="rId6" imgW="3416040" imgH="2933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직선 화살표 연결선 29"/>
          <p:cNvCxnSpPr/>
          <p:nvPr/>
        </p:nvCxnSpPr>
        <p:spPr>
          <a:xfrm flipH="1">
            <a:off x="1475656" y="4437112"/>
            <a:ext cx="576063" cy="22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067944" y="1268760"/>
            <a:ext cx="5076056" cy="5256584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최저점에서의 위치는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초기위치보다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만큼 낮다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따라서 낮아진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위치에너지 만큼 운동에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너지가</a:t>
            </a:r>
            <a:r>
              <a:rPr lang="ko-KR" altLang="en-US" dirty="0" smtClean="0"/>
              <a:t> 증가하게 되고 추의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질량을 </a:t>
            </a:r>
            <a:r>
              <a:rPr lang="en-US" altLang="ko-KR" dirty="0" smtClean="0"/>
              <a:t>m, </a:t>
            </a:r>
            <a:r>
              <a:rPr lang="ko-KR" altLang="en-US" dirty="0" smtClean="0"/>
              <a:t>최저점에서의 속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도를 </a:t>
            </a:r>
            <a:r>
              <a:rPr lang="en-US" altLang="ko-KR" dirty="0" smtClean="0"/>
              <a:t>v</a:t>
            </a:r>
            <a:r>
              <a:rPr lang="ko-KR" altLang="en-US" dirty="0" smtClean="0"/>
              <a:t>라 하면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                  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rPr>
              <a:t>물리학적 이론</a:t>
            </a:r>
            <a:r>
              <a:rPr lang="en-US" altLang="ko-KR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rPr>
              <a:t>(</a:t>
            </a:r>
            <a:r>
              <a:rPr lang="ko-KR" alt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rPr>
              <a:t>역학적 에너지 보존</a:t>
            </a:r>
            <a:r>
              <a:rPr lang="en-US" altLang="ko-KR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rPr>
              <a:t>)</a:t>
            </a:r>
            <a:endParaRPr lang="ko-KR" alt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4450" dist="25400" dir="2700000" algn="tl" rotWithShape="0">
                  <a:schemeClr val="bg1">
                    <a:alpha val="51000"/>
                  </a:scheme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88036" y="1772816"/>
            <a:ext cx="3528441" cy="216027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직선 연결선 4"/>
          <p:cNvCxnSpPr>
            <a:stCxn id="4" idx="2"/>
          </p:cNvCxnSpPr>
          <p:nvPr/>
        </p:nvCxnSpPr>
        <p:spPr>
          <a:xfrm rot="16200000" flipH="1">
            <a:off x="1828514" y="2212585"/>
            <a:ext cx="1851660" cy="14041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타원 5"/>
          <p:cNvSpPr/>
          <p:nvPr/>
        </p:nvSpPr>
        <p:spPr>
          <a:xfrm>
            <a:off x="3276410" y="3650193"/>
            <a:ext cx="360045" cy="380619"/>
          </a:xfrm>
          <a:prstGeom prst="ellipse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" name="직선 연결선 6"/>
          <p:cNvCxnSpPr/>
          <p:nvPr/>
        </p:nvCxnSpPr>
        <p:spPr>
          <a:xfrm flipH="1">
            <a:off x="2051720" y="1990742"/>
            <a:ext cx="541" cy="244637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H="1">
            <a:off x="1979712" y="3840491"/>
            <a:ext cx="1476700" cy="205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rot="10800000" flipV="1">
            <a:off x="2880360" y="3840504"/>
            <a:ext cx="576073" cy="382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타원 9"/>
          <p:cNvSpPr/>
          <p:nvPr/>
        </p:nvSpPr>
        <p:spPr>
          <a:xfrm rot="3832772">
            <a:off x="1833795" y="4276201"/>
            <a:ext cx="360045" cy="380619"/>
          </a:xfrm>
          <a:prstGeom prst="ellipse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3130550" y="2690813"/>
          <a:ext cx="252413" cy="514350"/>
        </p:xfrm>
        <a:graphic>
          <a:graphicData uri="http://schemas.openxmlformats.org/presentationml/2006/ole">
            <p:oleObj spid="_x0000_s22530" name="Equation" r:id="rId3" imgW="88560" imgH="177480" progId="Equation.3">
              <p:embed/>
            </p:oleObj>
          </a:graphicData>
        </a:graphic>
      </p:graphicFrame>
      <p:sp>
        <p:nvSpPr>
          <p:cNvPr id="19" name="원호 18"/>
          <p:cNvSpPr/>
          <p:nvPr/>
        </p:nvSpPr>
        <p:spPr>
          <a:xfrm rot="6986246">
            <a:off x="1825268" y="2065843"/>
            <a:ext cx="740936" cy="918282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2195736" y="2852936"/>
          <a:ext cx="360363" cy="514350"/>
        </p:xfrm>
        <a:graphic>
          <a:graphicData uri="http://schemas.openxmlformats.org/presentationml/2006/ole">
            <p:oleObj spid="_x0000_s22532" name="Equation" r:id="rId4" imgW="126720" imgH="177480" progId="Equation.3">
              <p:embed/>
            </p:oleObj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683568" y="2924944"/>
          <a:ext cx="1190625" cy="514350"/>
        </p:xfrm>
        <a:graphic>
          <a:graphicData uri="http://schemas.openxmlformats.org/presentationml/2006/ole">
            <p:oleObj spid="_x0000_s22533" name="Equation" r:id="rId5" imgW="419040" imgH="177480" progId="Equation.3">
              <p:embed/>
            </p:oleObj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323528" y="3861048"/>
          <a:ext cx="1691680" cy="551185"/>
        </p:xfrm>
        <a:graphic>
          <a:graphicData uri="http://schemas.openxmlformats.org/presentationml/2006/ole">
            <p:oleObj spid="_x0000_s22534" name="Equation" r:id="rId6" imgW="685800" imgH="203040" progId="Equation.3">
              <p:embed/>
            </p:oleObj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827584" y="4797152"/>
          <a:ext cx="2376264" cy="807129"/>
        </p:xfrm>
        <a:graphic>
          <a:graphicData uri="http://schemas.openxmlformats.org/presentationml/2006/ole">
            <p:oleObj spid="_x0000_s22535" name="Equation" r:id="rId7" imgW="1295280" imgH="431640" progId="Equation.3">
              <p:embed/>
            </p:oleObj>
          </a:graphicData>
        </a:graphic>
      </p:graphicFrame>
      <p:graphicFrame>
        <p:nvGraphicFramePr>
          <p:cNvPr id="22536" name="Object 3"/>
          <p:cNvGraphicFramePr>
            <a:graphicFrameLocks noChangeAspect="1"/>
          </p:cNvGraphicFramePr>
          <p:nvPr/>
        </p:nvGraphicFramePr>
        <p:xfrm>
          <a:off x="6660232" y="1916832"/>
          <a:ext cx="1690688" cy="550863"/>
        </p:xfrm>
        <a:graphic>
          <a:graphicData uri="http://schemas.openxmlformats.org/presentationml/2006/ole">
            <p:oleObj spid="_x0000_s22536" name="Equation" r:id="rId8" imgW="685800" imgH="203040" progId="Equation.3">
              <p:embed/>
            </p:oleObj>
          </a:graphicData>
        </a:graphic>
      </p:graphicFrame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4139952" y="5373216"/>
          <a:ext cx="2162175" cy="552450"/>
        </p:xfrm>
        <a:graphic>
          <a:graphicData uri="http://schemas.openxmlformats.org/presentationml/2006/ole">
            <p:oleObj spid="_x0000_s22538" name="Equation" r:id="rId9" imgW="876240" imgH="203040" progId="Equation.3">
              <p:embed/>
            </p:oleObj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/>
        </p:nvGraphicFramePr>
        <p:xfrm>
          <a:off x="6804248" y="5085184"/>
          <a:ext cx="1003300" cy="936104"/>
        </p:xfrm>
        <a:graphic>
          <a:graphicData uri="http://schemas.openxmlformats.org/presentationml/2006/ole">
            <p:oleObj spid="_x0000_s22539" name="Equation" r:id="rId10" imgW="4060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실험장비</a:t>
            </a:r>
            <a:endParaRPr lang="ko-KR" altLang="en-US" dirty="0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6588224" y="6858000"/>
          <a:ext cx="1296541" cy="700658"/>
        </p:xfrm>
        <a:graphic>
          <a:graphicData uri="http://schemas.openxmlformats.org/presentationml/2006/ole">
            <p:oleObj spid="_x0000_s17409" name="Equation" r:id="rId3" imgW="507960" imgH="241200" progId="Equation.3">
              <p:embed/>
            </p:oleObj>
          </a:graphicData>
        </a:graphic>
      </p:graphicFrame>
      <p:sp>
        <p:nvSpPr>
          <p:cNvPr id="6" name="직사각형 5"/>
          <p:cNvSpPr/>
          <p:nvPr/>
        </p:nvSpPr>
        <p:spPr>
          <a:xfrm>
            <a:off x="1619672" y="5805264"/>
            <a:ext cx="4320480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 smtClean="0">
                <a:solidFill>
                  <a:sysClr val="windowText" lastClr="000000"/>
                </a:solidFill>
              </a:rPr>
              <a:t>이때</a:t>
            </a:r>
            <a:r>
              <a:rPr lang="en-US" altLang="ko-KR" sz="3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3000" dirty="0" smtClean="0">
                <a:solidFill>
                  <a:sysClr val="windowText" lastClr="000000"/>
                </a:solidFill>
              </a:rPr>
              <a:t>중력의 </a:t>
            </a:r>
            <a:r>
              <a:rPr lang="ko-KR" altLang="en-US" sz="3000" dirty="0" err="1" smtClean="0">
                <a:solidFill>
                  <a:sysClr val="windowText" lastClr="000000"/>
                </a:solidFill>
              </a:rPr>
              <a:t>분력</a:t>
            </a:r>
            <a:r>
              <a:rPr lang="en-US" altLang="ko-KR" sz="3000" dirty="0" smtClean="0">
                <a:solidFill>
                  <a:sysClr val="windowText" lastClr="000000"/>
                </a:solidFill>
              </a:rPr>
              <a:t>              </a:t>
            </a:r>
            <a:r>
              <a:rPr lang="ko-KR" altLang="en-US" sz="3000" dirty="0" smtClean="0">
                <a:solidFill>
                  <a:sysClr val="windowText" lastClr="000000"/>
                </a:solidFill>
              </a:rPr>
              <a:t>가 </a:t>
            </a:r>
            <a:endParaRPr lang="en-US" altLang="ko-KR" sz="30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sz="3000" dirty="0" smtClean="0">
                <a:solidFill>
                  <a:sysClr val="windowText" lastClr="000000"/>
                </a:solidFill>
              </a:rPr>
              <a:t>복원력이 되어 </a:t>
            </a:r>
            <a:endParaRPr lang="en-US" altLang="ko-KR" sz="30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sz="3000" dirty="0" smtClean="0">
                <a:solidFill>
                  <a:sysClr val="windowText" lastClr="000000"/>
                </a:solidFill>
              </a:rPr>
              <a:t>추가 </a:t>
            </a:r>
            <a:r>
              <a:rPr lang="ko-KR" altLang="en-US" sz="3000" dirty="0" err="1" smtClean="0">
                <a:solidFill>
                  <a:sysClr val="windowText" lastClr="000000"/>
                </a:solidFill>
              </a:rPr>
              <a:t>단진자</a:t>
            </a:r>
            <a:r>
              <a:rPr lang="ko-KR" altLang="en-US" sz="3000" dirty="0" smtClean="0">
                <a:solidFill>
                  <a:sysClr val="windowText" lastClr="000000"/>
                </a:solidFill>
              </a:rPr>
              <a:t> 운동을 </a:t>
            </a:r>
            <a:r>
              <a:rPr lang="ko-KR" altLang="en-US" sz="3000" dirty="0" err="1" smtClean="0">
                <a:solidFill>
                  <a:sysClr val="windowText" lastClr="000000"/>
                </a:solidFill>
              </a:rPr>
              <a:t>하게된다</a:t>
            </a:r>
            <a:r>
              <a:rPr lang="en-US" altLang="ko-KR" sz="3000" dirty="0" smtClean="0">
                <a:solidFill>
                  <a:sysClr val="windowText" lastClr="000000"/>
                </a:solidFill>
              </a:rPr>
              <a:t>.</a:t>
            </a:r>
            <a:r>
              <a:rPr lang="ko-KR" altLang="en-US" sz="3000" dirty="0" smtClean="0">
                <a:solidFill>
                  <a:sysClr val="windowText" lastClr="000000"/>
                </a:solidFill>
              </a:rPr>
              <a:t>  </a:t>
            </a:r>
            <a:endParaRPr lang="ko-KR" altLang="en-US" sz="30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467544" y="2348880"/>
          <a:ext cx="8136904" cy="4086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404156"/>
                <a:gridCol w="2772308"/>
                <a:gridCol w="1296144"/>
              </a:tblGrid>
              <a:tr h="7632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필요한 장비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수량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필요한 장비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수량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err="1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단진자용</a:t>
                      </a:r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 스탠드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1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원형 각도계</a:t>
                      </a:r>
                      <a:endParaRPr lang="en-US" altLang="ko-KR" sz="2500" dirty="0" smtClean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(</a:t>
                      </a:r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스탠드 고정용</a:t>
                      </a:r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)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1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err="1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Photogate</a:t>
                      </a:r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 </a:t>
                      </a:r>
                    </a:p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(ME-9204B)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1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String</a:t>
                      </a:r>
                    </a:p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(SE-8050)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1~2m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Balance</a:t>
                      </a:r>
                    </a:p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(SE-8723)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1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err="1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단진자</a:t>
                      </a:r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 추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3</a:t>
                      </a:r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가지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err="1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버니어</a:t>
                      </a:r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 </a:t>
                      </a:r>
                      <a:r>
                        <a:rPr lang="ko-KR" altLang="en-US" sz="2500" dirty="0" err="1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캘리퍼스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1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줄자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solidFill>
                            <a:schemeClr val="tx1"/>
                          </a:solidFill>
                          <a:latin typeface="돋움체" pitchFamily="49" charset="-127"/>
                          <a:ea typeface="돋움체" pitchFamily="49" charset="-127"/>
                        </a:rPr>
                        <a:t>1</a:t>
                      </a:r>
                      <a:endParaRPr lang="ko-KR" altLang="en-US" sz="2500" dirty="0">
                        <a:solidFill>
                          <a:schemeClr val="tx1"/>
                        </a:solidFill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실험방법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실험</a:t>
            </a:r>
            <a:r>
              <a:rPr lang="en-US" altLang="ko-KR" dirty="0" smtClean="0">
                <a:latin typeface="궁서체" pitchFamily="17" charset="-127"/>
                <a:ea typeface="궁서체" pitchFamily="17" charset="-127"/>
              </a:rPr>
              <a:t>1)</a:t>
            </a:r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추의 질량과 </a:t>
            </a:r>
            <a:r>
              <a:rPr lang="ko-KR" altLang="en-US" dirty="0" err="1" smtClean="0">
                <a:latin typeface="궁서체" pitchFamily="17" charset="-127"/>
                <a:ea typeface="궁서체" pitchFamily="17" charset="-127"/>
              </a:rPr>
              <a:t>진자의</a:t>
            </a:r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 진폭을 일정하게 하고 </a:t>
            </a:r>
            <a:r>
              <a:rPr lang="ko-KR" altLang="en-US" dirty="0" err="1" smtClean="0">
                <a:latin typeface="궁서체" pitchFamily="17" charset="-127"/>
                <a:ea typeface="궁서체" pitchFamily="17" charset="-127"/>
              </a:rPr>
              <a:t>진자의</a:t>
            </a:r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 길이</a:t>
            </a:r>
            <a:r>
              <a:rPr lang="en-US" altLang="ko-KR" dirty="0" smtClean="0">
                <a:latin typeface="궁서체" pitchFamily="17" charset="-127"/>
                <a:ea typeface="궁서체" pitchFamily="17" charset="-127"/>
              </a:rPr>
              <a:t>(=</a:t>
            </a:r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실의 길이</a:t>
            </a:r>
            <a:r>
              <a:rPr lang="en-US" altLang="ko-KR" dirty="0" smtClean="0">
                <a:latin typeface="궁서체" pitchFamily="17" charset="-127"/>
                <a:ea typeface="궁서체" pitchFamily="17" charset="-127"/>
              </a:rPr>
              <a:t>)</a:t>
            </a:r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만을 바꿔가며 진자의 주기를 잰다</a:t>
            </a:r>
            <a:r>
              <a:rPr lang="en-US" altLang="ko-KR" dirty="0" smtClean="0">
                <a:latin typeface="궁서체" pitchFamily="17" charset="-127"/>
                <a:ea typeface="궁서체" pitchFamily="17" charset="-127"/>
              </a:rPr>
              <a:t>.</a:t>
            </a:r>
          </a:p>
          <a:p>
            <a:pPr>
              <a:buNone/>
            </a:pPr>
            <a:endParaRPr lang="en-US" altLang="ko-KR" dirty="0" smtClean="0">
              <a:latin typeface="궁서체" pitchFamily="17" charset="-127"/>
              <a:ea typeface="궁서체" pitchFamily="17" charset="-127"/>
            </a:endParaRPr>
          </a:p>
          <a:p>
            <a:pPr>
              <a:buNone/>
            </a:pPr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실험</a:t>
            </a:r>
            <a:r>
              <a:rPr lang="en-US" altLang="ko-KR" dirty="0" smtClean="0">
                <a:latin typeface="궁서체" pitchFamily="17" charset="-127"/>
                <a:ea typeface="궁서체" pitchFamily="17" charset="-127"/>
              </a:rPr>
              <a:t>2)</a:t>
            </a:r>
            <a:r>
              <a:rPr lang="ko-KR" altLang="en-US" dirty="0" err="1" smtClean="0">
                <a:latin typeface="궁서체" pitchFamily="17" charset="-127"/>
                <a:ea typeface="궁서체" pitchFamily="17" charset="-127"/>
              </a:rPr>
              <a:t>진자의</a:t>
            </a:r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 진폭과 </a:t>
            </a:r>
            <a:r>
              <a:rPr lang="ko-KR" altLang="en-US" dirty="0" err="1" smtClean="0">
                <a:latin typeface="궁서체" pitchFamily="17" charset="-127"/>
                <a:ea typeface="궁서체" pitchFamily="17" charset="-127"/>
              </a:rPr>
              <a:t>진자의</a:t>
            </a:r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 길이</a:t>
            </a:r>
            <a:r>
              <a:rPr lang="en-US" altLang="ko-KR" dirty="0" smtClean="0">
                <a:latin typeface="궁서체" pitchFamily="17" charset="-127"/>
                <a:ea typeface="궁서체" pitchFamily="17" charset="-127"/>
              </a:rPr>
              <a:t>(=</a:t>
            </a:r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실의 길이</a:t>
            </a:r>
            <a:r>
              <a:rPr lang="en-US" altLang="ko-KR" dirty="0" smtClean="0">
                <a:latin typeface="궁서체" pitchFamily="17" charset="-127"/>
                <a:ea typeface="궁서체" pitchFamily="17" charset="-127"/>
              </a:rPr>
              <a:t>)</a:t>
            </a:r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를 일정하게 하고 추의 질량만을 바꿔가며 측정한 </a:t>
            </a:r>
            <a:r>
              <a:rPr lang="ko-KR" altLang="en-US" dirty="0" err="1" smtClean="0">
                <a:latin typeface="궁서체" pitchFamily="17" charset="-127"/>
                <a:ea typeface="궁서체" pitchFamily="17" charset="-127"/>
              </a:rPr>
              <a:t>진자의</a:t>
            </a:r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 주기를 이용하여 중력가속도를 구한다</a:t>
            </a:r>
            <a:r>
              <a:rPr lang="en-US" altLang="ko-KR" dirty="0" smtClean="0">
                <a:latin typeface="궁서체" pitchFamily="17" charset="-127"/>
                <a:ea typeface="궁서체" pitchFamily="17" charset="-127"/>
              </a:rPr>
              <a:t>.</a:t>
            </a:r>
          </a:p>
          <a:p>
            <a:pPr>
              <a:buNone/>
            </a:pPr>
            <a:endParaRPr lang="en-US" altLang="ko-KR" dirty="0" smtClean="0">
              <a:latin typeface="궁서체" pitchFamily="17" charset="-127"/>
              <a:ea typeface="궁서체" pitchFamily="17" charset="-127"/>
            </a:endParaRPr>
          </a:p>
          <a:p>
            <a:pPr>
              <a:buNone/>
            </a:pPr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실험</a:t>
            </a:r>
            <a:r>
              <a:rPr lang="en-US" altLang="ko-KR" dirty="0" smtClean="0">
                <a:latin typeface="궁서체" pitchFamily="17" charset="-127"/>
                <a:ea typeface="궁서체" pitchFamily="17" charset="-127"/>
              </a:rPr>
              <a:t>3)</a:t>
            </a:r>
            <a:r>
              <a:rPr lang="ko-KR" altLang="en-US" dirty="0" err="1" smtClean="0">
                <a:latin typeface="궁서체" pitchFamily="17" charset="-127"/>
                <a:ea typeface="궁서체" pitchFamily="17" charset="-127"/>
              </a:rPr>
              <a:t>진자의</a:t>
            </a:r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 길이와 추의 질량을 </a:t>
            </a:r>
            <a:r>
              <a:rPr lang="ko-KR" altLang="en-US" dirty="0" err="1" smtClean="0">
                <a:latin typeface="궁서체" pitchFamily="17" charset="-127"/>
                <a:ea typeface="궁서체" pitchFamily="17" charset="-127"/>
              </a:rPr>
              <a:t>일정하게하고</a:t>
            </a:r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 </a:t>
            </a:r>
            <a:r>
              <a:rPr lang="ko-KR" altLang="en-US" dirty="0" err="1" smtClean="0">
                <a:latin typeface="궁서체" pitchFamily="17" charset="-127"/>
                <a:ea typeface="궁서체" pitchFamily="17" charset="-127"/>
              </a:rPr>
              <a:t>진자이</a:t>
            </a:r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 진폭만 바꿔가며 </a:t>
            </a:r>
            <a:r>
              <a:rPr lang="ko-KR" altLang="en-US" dirty="0" err="1" smtClean="0">
                <a:latin typeface="궁서체" pitchFamily="17" charset="-127"/>
                <a:ea typeface="궁서체" pitchFamily="17" charset="-127"/>
              </a:rPr>
              <a:t>진자의</a:t>
            </a:r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 주기를 측정하고</a:t>
            </a:r>
            <a:r>
              <a:rPr lang="en-US" altLang="ko-KR" dirty="0" smtClean="0">
                <a:latin typeface="궁서체" pitchFamily="17" charset="-127"/>
                <a:ea typeface="궁서체" pitchFamily="17" charset="-127"/>
              </a:rPr>
              <a:t>,</a:t>
            </a:r>
            <a:r>
              <a:rPr lang="ko-KR" altLang="en-US" dirty="0" smtClean="0">
                <a:latin typeface="궁서체" pitchFamily="17" charset="-127"/>
                <a:ea typeface="궁서체" pitchFamily="17" charset="-127"/>
              </a:rPr>
              <a:t> 초기 위치에너지와 최대 운동에너지를 측정하여 역학적 에너지의 보존을 확인한다</a:t>
            </a:r>
            <a:r>
              <a:rPr lang="en-US" altLang="ko-KR" dirty="0" smtClean="0">
                <a:latin typeface="궁서체" pitchFamily="17" charset="-127"/>
                <a:ea typeface="궁서체" pitchFamily="17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실험 방법</a:t>
            </a:r>
            <a:endParaRPr lang="ko-KR" altLang="en-US" dirty="0"/>
          </a:p>
        </p:txBody>
      </p:sp>
    </p:spTree>
    <p:controls>
      <p:control spid="45063" name="ShockwaveFlash1" r:id="rId2" imgW="9144000" imgH="590544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보자기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363</TotalTime>
  <Words>537</Words>
  <Application>Microsoft Office PowerPoint</Application>
  <PresentationFormat>화면 슬라이드 쇼(4:3)</PresentationFormat>
  <Paragraphs>196</Paragraphs>
  <Slides>18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4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가을</vt:lpstr>
      <vt:lpstr>보자기</vt:lpstr>
      <vt:lpstr>고구려 벽화</vt:lpstr>
      <vt:lpstr>연꽃 당초 무늬</vt:lpstr>
      <vt:lpstr>수식</vt:lpstr>
      <vt:lpstr>Equation</vt:lpstr>
      <vt:lpstr>단진자 운동</vt:lpstr>
      <vt:lpstr>실험 목적</vt:lpstr>
      <vt:lpstr>물리학적 이론 (단진자)</vt:lpstr>
      <vt:lpstr>물리학적 이론(단진자의 주기)</vt:lpstr>
      <vt:lpstr>물리학적 이론(원운동과 단진자)</vt:lpstr>
      <vt:lpstr>물리학적 이론(역학적 에너지 보존)</vt:lpstr>
      <vt:lpstr>실험장비</vt:lpstr>
      <vt:lpstr>실험방법</vt:lpstr>
      <vt:lpstr>실험 방법</vt:lpstr>
      <vt:lpstr>실험1) 결과[추=0.0731kg, 각도=15도]</vt:lpstr>
      <vt:lpstr>실험2)[진자길이=1m 진자의 각도=15도</vt:lpstr>
      <vt:lpstr>슬라이드 12</vt:lpstr>
      <vt:lpstr>결론</vt:lpstr>
      <vt:lpstr>슬라이드 14</vt:lpstr>
      <vt:lpstr>슬라이드 15</vt:lpstr>
      <vt:lpstr>슬라이드 16</vt:lpstr>
      <vt:lpstr>결론</vt:lpstr>
      <vt:lpstr>http://blogattach.naver.net/7fea63d3c29b9b47698dedd4e0047c03a1ff01ee87/20140510_151_blogfile/wnsdhsla1234_1399657470182_JO5E39_swf/pendulum_test.swf</vt:lpstr>
    </vt:vector>
  </TitlesOfParts>
  <Company>젠컴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단진자 운동</dc:title>
  <dc:creator>ㅇㅌㅍ</dc:creator>
  <cp:lastModifiedBy>ㅇㅌㅍ</cp:lastModifiedBy>
  <cp:revision>86</cp:revision>
  <dcterms:created xsi:type="dcterms:W3CDTF">2014-06-03T09:47:01Z</dcterms:created>
  <dcterms:modified xsi:type="dcterms:W3CDTF">2014-06-04T16:47:50Z</dcterms:modified>
</cp:coreProperties>
</file>