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57" r:id="rId3"/>
    <p:sldId id="291" r:id="rId4"/>
    <p:sldId id="258" r:id="rId5"/>
    <p:sldId id="292" r:id="rId6"/>
    <p:sldId id="259" r:id="rId7"/>
    <p:sldId id="293" r:id="rId8"/>
    <p:sldId id="297" r:id="rId9"/>
    <p:sldId id="296" r:id="rId10"/>
    <p:sldId id="295" r:id="rId11"/>
    <p:sldId id="294" r:id="rId12"/>
    <p:sldId id="298" r:id="rId13"/>
    <p:sldId id="299" r:id="rId14"/>
    <p:sldId id="305" r:id="rId15"/>
    <p:sldId id="300" r:id="rId16"/>
    <p:sldId id="304" r:id="rId17"/>
    <p:sldId id="303" r:id="rId18"/>
    <p:sldId id="302" r:id="rId19"/>
    <p:sldId id="301" r:id="rId20"/>
    <p:sldId id="306" r:id="rId21"/>
    <p:sldId id="307" r:id="rId22"/>
    <p:sldId id="310" r:id="rId23"/>
    <p:sldId id="309" r:id="rId24"/>
    <p:sldId id="308" r:id="rId25"/>
    <p:sldId id="311" r:id="rId26"/>
    <p:sldId id="289" r:id="rId27"/>
    <p:sldId id="312" r:id="rId28"/>
    <p:sldId id="313" r:id="rId29"/>
    <p:sldId id="314" r:id="rId30"/>
    <p:sldId id="315" r:id="rId31"/>
    <p:sldId id="326" r:id="rId32"/>
    <p:sldId id="316" r:id="rId33"/>
    <p:sldId id="327" r:id="rId34"/>
    <p:sldId id="317" r:id="rId35"/>
    <p:sldId id="328" r:id="rId36"/>
    <p:sldId id="318" r:id="rId37"/>
    <p:sldId id="319" r:id="rId38"/>
    <p:sldId id="321" r:id="rId39"/>
    <p:sldId id="320" r:id="rId40"/>
    <p:sldId id="322" r:id="rId41"/>
    <p:sldId id="323" r:id="rId42"/>
    <p:sldId id="329" r:id="rId43"/>
    <p:sldId id="324" r:id="rId44"/>
    <p:sldId id="325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27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5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1502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0355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323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321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77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131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4785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5B4560-2336-481B-B0C3-624D5697FA43}" type="datetimeFigureOut">
              <a:rPr lang="ko-KR" altLang="en-US" smtClean="0"/>
              <a:t>2017-03-12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A3F46-82C4-4FD7-B019-11F3CA61F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0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고</a:t>
            </a:r>
            <a:r>
              <a:rPr lang="en-US" altLang="ko-KR" dirty="0"/>
              <a:t>3 </a:t>
            </a:r>
            <a:r>
              <a:rPr lang="ko-KR" altLang="en-US" dirty="0"/>
              <a:t>수능특강 물리 </a:t>
            </a:r>
            <a:r>
              <a:rPr lang="en-US" altLang="ko-KR" dirty="0"/>
              <a:t>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>
                <a:latin typeface="돋움" panose="020B0600000101010101" pitchFamily="50" charset="-127"/>
                <a:ea typeface="돋움" panose="020B0600000101010101" pitchFamily="50" charset="-127"/>
              </a:rPr>
              <a:t>Ⅰ. </a:t>
            </a:r>
            <a:r>
              <a:rPr lang="ko-KR" altLang="en-US" sz="2800" b="1" dirty="0">
                <a:latin typeface="돋움" panose="020B0600000101010101" pitchFamily="50" charset="-127"/>
                <a:ea typeface="돋움" panose="020B0600000101010101" pitchFamily="50" charset="-127"/>
              </a:rPr>
              <a:t>시공간과 우주 </a:t>
            </a:r>
            <a:r>
              <a:rPr lang="en-US" altLang="ko-KR" sz="2800" b="1" dirty="0">
                <a:latin typeface="돋움" panose="020B0600000101010101" pitchFamily="50" charset="-127"/>
                <a:ea typeface="돋움" panose="020B0600000101010101" pitchFamily="50" charset="-127"/>
              </a:rPr>
              <a:t>– 2. </a:t>
            </a:r>
            <a:r>
              <a:rPr lang="ko-KR" altLang="en-US" sz="2800" b="1" dirty="0">
                <a:latin typeface="돋움" panose="020B0600000101010101" pitchFamily="50" charset="-127"/>
                <a:ea typeface="돋움" panose="020B0600000101010101" pitchFamily="50" charset="-127"/>
              </a:rPr>
              <a:t>운동 법칙과 역학적 에너지</a:t>
            </a:r>
          </a:p>
        </p:txBody>
      </p:sp>
    </p:spTree>
    <p:extLst>
      <p:ext uri="{BB962C8B-B14F-4D97-AF65-F5344CB8AC3E}">
        <p14:creationId xmlns:p14="http://schemas.microsoft.com/office/powerpoint/2010/main" val="66272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1723" y="1491807"/>
            <a:ext cx="10708554" cy="2365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03.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수평면 위에 물체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A,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를 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p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로 연결한 후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수평 방향으로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힘을 오른쪽으로 작용한 모습을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수평 방향으로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힘을 왼쪽으로 작용한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질량은 각각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2kg, 1kg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실의 질량 및 모든 마찰과 공기 저항은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(p.29)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88" y="4143818"/>
            <a:ext cx="7256625" cy="17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0327" y="3577007"/>
            <a:ext cx="11370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가속도의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받는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알짜힘의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크기와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받는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알짜힘의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p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p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7612" y="5647824"/>
            <a:ext cx="773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⑤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72" y="1475763"/>
            <a:ext cx="8472056" cy="1994027"/>
          </a:xfrm>
          <a:prstGeom prst="rect">
            <a:avLst/>
          </a:prstGeom>
        </p:spPr>
      </p:pic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(p.29) – 03.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8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9130" y="1459584"/>
            <a:ext cx="11073741" cy="2114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04.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그림은 물체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A, B, 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를 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p, q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로 연결하고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를 잡고 있다가 가만히 놓았을 때 세 물체가 등가속도 직선 운동을 하는 것을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A, B, 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질량은 각각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3m, m, 2m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수평한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책상면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위에서 운동한다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것만을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중력 가속도는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실의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질량 및 모든 마찰과 공기 저항은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 </a:t>
            </a: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(p.29)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7002"/>
            <a:ext cx="6205744" cy="1763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3911" y="3550735"/>
            <a:ext cx="605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책상면이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크기와 책상면이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가속도의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0.5g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p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에게 작용하는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q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에게 작용하는 힘의 크기의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8634" y="5859059"/>
            <a:ext cx="773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258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2192" y="1496900"/>
                <a:ext cx="5836723" cy="4584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05.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),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같이 질량이 각각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1kg, 4kg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두 물체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도르래와 실로 연결하였다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에서는 수평면 위에 놓인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 수평 방향으로 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작용하였고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에서는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 연직 아래 방향으로 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작용하였다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가속도 방향과 운동 방향은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방향과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물체의 가속도 크기가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배일 때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크기는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중력 가속도는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10m/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실의 질량 및 모든 마찰과 공기 저항은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92" y="1496900"/>
                <a:ext cx="5836723" cy="4584963"/>
              </a:xfrm>
              <a:blipFill>
                <a:blip r:embed="rId2"/>
                <a:stretch>
                  <a:fillRect l="-1566" t="-1064" r="-1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23456" y="5655823"/>
            <a:ext cx="701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50N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③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70N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④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90N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110N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(p.30)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898" y="1911926"/>
            <a:ext cx="6037063" cy="29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9129" y="3611065"/>
            <a:ext cx="8680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질량은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r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 천장에 작용하는 힘의 크기와 천장이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r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q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r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 천장에 작용하는 힘의 크기의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(p.30)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559130" y="1352708"/>
            <a:ext cx="8680863" cy="2043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06.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그림은 물체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질량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물체를 도르래와 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p, q, r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을 이용하여 천장에 연결하였을 때 두 물체가 정지해 있는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 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도르래와 실의 질량 및 모든 마찰은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9001" y="5822070"/>
            <a:ext cx="73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 ④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992" y="1121999"/>
            <a:ext cx="2591661" cy="42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2195" y="1364577"/>
                <a:ext cx="7701149" cy="28092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07.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그림은 마찰이 없는 수평면 위에서 운동량이 각각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두 물체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서로 정면 충돌하기 전과 후의 운동량을 시간에 따라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시각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충돌하였고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충돌 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붙어서 함께 운동하며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m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으로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이에 대한 설명으로 옳은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것만을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있는 대로 고른 것은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크기는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95" y="1364577"/>
                <a:ext cx="7701149" cy="2809233"/>
              </a:xfrm>
              <a:blipFill>
                <a:blip r:embed="rId2"/>
                <a:stretch>
                  <a:fillRect l="-1187" t="-1735" r="-870" b="-19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0716" y="6130262"/>
            <a:ext cx="73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② ㄷ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④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(p.30)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7820" y="4177372"/>
                <a:ext cx="10836234" cy="1878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충돌 전과 충돌 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속도 변화량의 크기는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den>
                    </m:f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시각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0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사이의 거리는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8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 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충돌하는 동안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받은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충격량의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크기와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받은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충격량의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크기는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0" y="4177372"/>
                <a:ext cx="10836234" cy="1878078"/>
              </a:xfrm>
              <a:prstGeom prst="rect">
                <a:avLst/>
              </a:prstGeom>
              <a:blipFill>
                <a:blip r:embed="rId3"/>
                <a:stretch>
                  <a:fillRect l="-844" t="-2597" r="-394" b="-6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976" y="1251028"/>
            <a:ext cx="4353896" cy="3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0946" y="1258233"/>
            <a:ext cx="11560628" cy="1955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08.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그림은 타자가 수평 방향으로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30m/s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속력으로 날아오는 질량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0.15kg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야구공을 배트로 치는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타자가 배트로 야구공을 친 직후 야구공은 반대 방향으로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50m/s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속력으로 날아간다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것만을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공에 작용하는 중력은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73505" y="5763606"/>
            <a:ext cx="73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(p.30)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8873" y="2868620"/>
            <a:ext cx="7703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배트와 공이 충돌하는 동안 배트가 공에 작용하는 힘의 크기는 공이 배트에 작용하는 힘의 크기보다 작다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배트와 공이 충돌한 직후 공의 운동량의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7.5 </a:t>
            </a:r>
            <a:r>
              <a:rPr lang="en-US" altLang="ko-KR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kg·m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/s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배트와 공이 충돌하는 동안 공이 받은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충격량의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12N·s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" y="3662366"/>
            <a:ext cx="4464493" cy="15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90945" y="1697084"/>
                <a:ext cx="10788733" cy="23999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09.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그림은 빗면에서 높이가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5m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지점에 물체를 가만히 놓았을 때 빗면을 내려온 물체가 수평면 상의 벽에 수직으로 충돌한 후 반대 방향으로 운동하는 모습을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표는 물체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질량이 각각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1kg, 2kg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벽에 충돌한 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속력을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</a:p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이에 대한 설명으로 옳은 것 만을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있는 대로 고른 것은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중력 가속도는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10m/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물체의 크기 및 공기 저항과 모든 마찰은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45" y="1697084"/>
                <a:ext cx="10788733" cy="2399903"/>
              </a:xfrm>
              <a:blipFill>
                <a:blip r:embed="rId2"/>
                <a:stretch>
                  <a:fillRect l="-904" t="-2030" r="-565" b="-3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(p.31)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24" y="4268160"/>
            <a:ext cx="4521503" cy="195712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40705"/>
              </p:ext>
            </p:extLst>
          </p:nvPr>
        </p:nvGraphicFramePr>
        <p:xfrm>
          <a:off x="6386945" y="4529351"/>
          <a:ext cx="3113315" cy="136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198">
                  <a:extLst>
                    <a:ext uri="{9D8B030D-6E8A-4147-A177-3AD203B41FA5}">
                      <a16:colId xmlns:a16="http://schemas.microsoft.com/office/drawing/2014/main" val="283136636"/>
                    </a:ext>
                  </a:extLst>
                </a:gridCol>
                <a:gridCol w="1091520">
                  <a:extLst>
                    <a:ext uri="{9D8B030D-6E8A-4147-A177-3AD203B41FA5}">
                      <a16:colId xmlns:a16="http://schemas.microsoft.com/office/drawing/2014/main" val="1471368602"/>
                    </a:ext>
                  </a:extLst>
                </a:gridCol>
                <a:gridCol w="1124597">
                  <a:extLst>
                    <a:ext uri="{9D8B030D-6E8A-4147-A177-3AD203B41FA5}">
                      <a16:colId xmlns:a16="http://schemas.microsoft.com/office/drawing/2014/main" val="443538498"/>
                    </a:ext>
                  </a:extLst>
                </a:gridCol>
              </a:tblGrid>
              <a:tr h="453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물체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질량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속력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49356"/>
                  </a:ext>
                </a:extLst>
              </a:tr>
              <a:tr h="4536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1kg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8m/s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45414"/>
                  </a:ext>
                </a:extLst>
              </a:tr>
              <a:tr h="4536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2kg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4ms/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3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0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9070" y="5453943"/>
            <a:ext cx="73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ㄴ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④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(p.31) – 09.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881" y="3451737"/>
            <a:ext cx="8740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충돌 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속력은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8m/s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충돌 전 운동량의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충돌 전과 후 운동량 변화량의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3" y="1217220"/>
            <a:ext cx="5192593" cy="22463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78" y="1470544"/>
            <a:ext cx="3515361" cy="15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929" y="1355889"/>
            <a:ext cx="6640981" cy="2688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10.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수평면에 정지해 있던 질량이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2kg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물체에 수평 방향으로 힘이 작용하는 순간의 모습을 나타낸 것이고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물체의 속도를 시간에 따라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 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공기 저항과 모든 마찰은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 </a:t>
            </a:r>
          </a:p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43829" y="5786452"/>
            <a:ext cx="810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(p.31)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661" y="4109922"/>
            <a:ext cx="8388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0.5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초일 때 물체가 받은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0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초부터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초까지 힘이 물체에 한 일은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4J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1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초부터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초까지 힘이 물체에 한 일은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8J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910" y="1615044"/>
            <a:ext cx="5255420" cy="20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0" y="1598302"/>
                <a:ext cx="6662057" cy="50264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ko-KR" altLang="en-US" sz="2400" dirty="0"/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물체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B, 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실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p, q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로 연결한 후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손이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 연직 방향으로 일정한 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가해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B,C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정지한 모습을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놓은 순간부터 물체가 운동하여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지면에 닿고 이후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충돌하기 전까지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속력을 시간에 따라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endParaRPr lang="en-US" altLang="ko-KR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이에 대한 설명으로 옳은 것만을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있는 대로 고른 것은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중력 가속도는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10m/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모든 마찰과 공기 저항은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98302"/>
                <a:ext cx="6662057" cy="5026433"/>
              </a:xfrm>
              <a:blipFill rotWithShape="0">
                <a:blip r:embed="rId2"/>
                <a:stretch>
                  <a:fillRect l="-1372" t="-1455" r="-1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제목 1"/>
          <p:cNvSpPr txBox="1">
            <a:spLocks/>
          </p:cNvSpPr>
          <p:nvPr/>
        </p:nvSpPr>
        <p:spPr>
          <a:xfrm>
            <a:off x="2561356" y="253520"/>
            <a:ext cx="6923314" cy="1108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+mj-ea"/>
              </a:rPr>
              <a:t>P.24 </a:t>
            </a:r>
            <a:r>
              <a:rPr lang="ko-KR" altLang="en-US" sz="2800" b="1" dirty="0">
                <a:latin typeface="+mj-ea"/>
              </a:rPr>
              <a:t>기출문제 </a:t>
            </a:r>
            <a:r>
              <a:rPr lang="ko-KR" altLang="en-US" sz="2800" b="1" dirty="0" err="1">
                <a:latin typeface="+mj-ea"/>
              </a:rPr>
              <a:t>다시보기</a:t>
            </a:r>
            <a:r>
              <a:rPr lang="en-US" altLang="ko-KR" sz="2800" b="1" dirty="0">
                <a:latin typeface="+mj-ea"/>
              </a:rPr>
              <a:t> </a:t>
            </a:r>
          </a:p>
          <a:p>
            <a:r>
              <a:rPr lang="en-US" altLang="ko-KR" sz="2800" b="1" dirty="0">
                <a:latin typeface="+mj-ea"/>
              </a:rPr>
              <a:t>: </a:t>
            </a:r>
            <a:r>
              <a:rPr lang="ko-KR" altLang="en-US" sz="2800" b="1" dirty="0">
                <a:latin typeface="+mj-ea"/>
              </a:rPr>
              <a:t>운동 방정식의 적용 </a:t>
            </a:r>
            <a:r>
              <a:rPr lang="en-US" altLang="ko-KR" sz="2800" b="1" dirty="0">
                <a:latin typeface="+mj-ea"/>
              </a:rPr>
              <a:t>(2017</a:t>
            </a:r>
            <a:r>
              <a:rPr lang="ko-KR" altLang="en-US" sz="2800" b="1" dirty="0">
                <a:latin typeface="+mj-ea"/>
              </a:rPr>
              <a:t>대비 </a:t>
            </a:r>
            <a:r>
              <a:rPr lang="en-US" altLang="ko-KR" sz="2800" b="1" dirty="0">
                <a:latin typeface="+mj-ea"/>
              </a:rPr>
              <a:t>9</a:t>
            </a:r>
            <a:r>
              <a:rPr lang="ko-KR" altLang="en-US" sz="2800" b="1" dirty="0">
                <a:latin typeface="+mj-ea"/>
              </a:rPr>
              <a:t>월 </a:t>
            </a:r>
            <a:r>
              <a:rPr lang="ko-KR" altLang="en-US" sz="2800" b="1" dirty="0" err="1">
                <a:latin typeface="+mj-ea"/>
              </a:rPr>
              <a:t>모평</a:t>
            </a:r>
            <a:r>
              <a:rPr lang="en-US" altLang="ko-KR" sz="2800" b="1" dirty="0">
                <a:latin typeface="+mj-ea"/>
              </a:rPr>
              <a:t>)</a:t>
            </a:r>
          </a:p>
          <a:p>
            <a:endParaRPr lang="ko-KR" altLang="en-US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1928031"/>
            <a:ext cx="5507074" cy="31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928" y="1284639"/>
            <a:ext cx="8369429" cy="2688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11.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그림은 수평인 지면 위에 놓여 있는 자석에 나무판을 올려놓은 후 초전도체를 놓았을 때 공중에 뜬 상태로 정지해 있는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초전도체와 나무판의 질량은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 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자기력은 자석과 초전도체 사이에서만 작용한다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69426" y="4106389"/>
            <a:ext cx="1872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② ㄴ    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③ ㄷ    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(p.31)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428" y="3737057"/>
            <a:ext cx="9355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자석이 초전도체에 작용하는 힘과 초전도체가 자석에 작용하는 힘은 작용 반작용 관계이다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자석이 나무판에 작용하는 힘의 크기와 자석이 초전도체에 작용하는 힘의 크기가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초전도체가 자석에 작용하는 힘의 크기와 수평면이 자석에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85" y="1888683"/>
            <a:ext cx="3580702" cy="14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429" y="1320263"/>
            <a:ext cx="6640981" cy="3215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12.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같이 마찰이 없는 수평면에서 질량이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4kg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물체에 수평 방향으로 일정한 크기의 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F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를 운동 방향으로 계속 작용하였다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물체에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F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를 작용한 순간부터 물체의 운동 에너지를 이동 거리에 따라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 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3829" y="5846619"/>
            <a:ext cx="810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ㄴ    ③ ㄷ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⑤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(p.31)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663" y="4276959"/>
                <a:ext cx="109846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물체에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작용하기 전 물체의 속력은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4m/s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0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10m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지점까지 이동하는 동안 물체의 운동 에너지 변화량은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40J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5m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지점을 지나는 순간 물체의 가속도의 크기는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sup>
                    </m:sSup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3" y="4276959"/>
                <a:ext cx="10984675" cy="1569660"/>
              </a:xfrm>
              <a:prstGeom prst="rect">
                <a:avLst/>
              </a:prstGeom>
              <a:blipFill>
                <a:blip r:embed="rId2"/>
                <a:stretch>
                  <a:fillRect l="-832" t="-3113" r="-777" b="-70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92" y="1730163"/>
            <a:ext cx="5536388" cy="22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929" y="1355889"/>
            <a:ext cx="6931853" cy="2688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13.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수평면에 정지해 있는 질량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물체에 힘이 수평 방향으로 작용하는 것을 나타낸 것이고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시간에 따른 힘의 크기를 두 상황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A,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로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것만을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공기 저항과 모든 마찰은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832394" y="5893327"/>
            <a:ext cx="852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(p.32)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0960" y="3934744"/>
                <a:ext cx="8950081" cy="196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경우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물체의 속력은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𝐹𝑡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den>
                    </m:f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경우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물체의 운동 에너지는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den>
                    </m:f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0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부터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까지 물체의 이동 거리는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경우가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60" y="3934744"/>
                <a:ext cx="8950081" cy="1961563"/>
              </a:xfrm>
              <a:prstGeom prst="rect">
                <a:avLst/>
              </a:prstGeom>
              <a:blipFill>
                <a:blip r:embed="rId2"/>
                <a:stretch>
                  <a:fillRect l="-1090" t="-2484"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82" y="1439229"/>
            <a:ext cx="2348714" cy="20393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496" y="1469047"/>
            <a:ext cx="2548274" cy="19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68929" y="1355889"/>
                <a:ext cx="11896401" cy="21117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14.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그림과 같이 마찰이 없는 수평면에서 속력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으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로 운동하는 물체가 마찰이 없는 곡면을 지나 높이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h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수평면에서 운동 방향과 반대 방향으로 일정한 힘을 받으며 거리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d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만큼 운동하다가 멈추었다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힘이 작용하는 구간에서 물체의 가속도의 크기는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중력 가속도는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g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물체의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크기와 공기 저항은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929" y="1355889"/>
                <a:ext cx="11896401" cy="2111706"/>
              </a:xfrm>
              <a:blipFill>
                <a:blip r:embed="rId2"/>
                <a:stretch>
                  <a:fillRect l="-820" t="-3170" b="-8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9660" y="5667702"/>
                <a:ext cx="7432680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𝑔h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 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 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 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+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𝑔h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 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−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𝑔h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𝑑</m:t>
                        </m:r>
                      </m:den>
                    </m:f>
                  </m:oMath>
                </a14:m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60" y="5667702"/>
                <a:ext cx="7432680" cy="676660"/>
              </a:xfrm>
              <a:prstGeom prst="rect">
                <a:avLst/>
              </a:prstGeom>
              <a:blipFill>
                <a:blip r:embed="rId3"/>
                <a:stretch>
                  <a:fillRect l="-1230" b="-3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(p.32)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03" y="3437992"/>
            <a:ext cx="5784195" cy="22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929" y="1355889"/>
            <a:ext cx="7514406" cy="2099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15.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그림은 직선 경로를 따라 한쪽 방향으로 운동하는 질량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물체의 운동량을 시간에 따라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 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98413" y="5786452"/>
            <a:ext cx="719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(p.32)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69769" y="3841454"/>
                <a:ext cx="10052463" cy="18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물체의 속력은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2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3t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부터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5t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까지 물체가 받은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충격량의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방향은 운동 방향과 반대이다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4t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일 때 물체의 가속도의 크기는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돋움" panose="020B0600000101010101" pitchFamily="50" charset="-127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𝑚𝑡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69" y="3841454"/>
                <a:ext cx="10052463" cy="1849545"/>
              </a:xfrm>
              <a:prstGeom prst="rect">
                <a:avLst/>
              </a:prstGeom>
              <a:blipFill>
                <a:blip r:embed="rId2"/>
                <a:stretch>
                  <a:fillRect l="-909" t="-2632" b="-6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351" y="1417998"/>
            <a:ext cx="4298952" cy="24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89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97679" y="1534014"/>
                <a:ext cx="6825635" cy="36554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16.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두 물체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실로 연결하여 도르래에 걸쳐 놓은 것을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잡고 있다가 놓았더니 같은 시간 동안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중력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퍼텐셜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에너지 감소량과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운동 에너지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증가량의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합은 서로 같았다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보다 크다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질량을 각각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, 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𝐵</m:t>
                        </m:r>
                      </m:sub>
                    </m:sSub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라</m:t>
                    </m:r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할 때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수평면 위에서 운동하고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실의 질량 및 모든 마찰과 공기 저항은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79" y="1534014"/>
                <a:ext cx="6825635" cy="3655498"/>
              </a:xfrm>
              <a:blipFill>
                <a:blip r:embed="rId2"/>
                <a:stretch>
                  <a:fillRect l="-1339" t="-1336" r="-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26942" y="5453952"/>
            <a:ext cx="773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1:2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②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1:3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③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1:4 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④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2:3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3:4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(p.32)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14" y="1823904"/>
            <a:ext cx="5316186" cy="26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7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7967" y="1306277"/>
            <a:ext cx="10708554" cy="2106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01.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질량이 각각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m, 4m, 2m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세 물체가 도르래를 통해 실로 연결되어 운동하는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수평면에서 운동하고 각각 세 물체 중 하나이다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물체의 가속도의 크기가 모두 같을 때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A,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질량은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실의 질량 및 모든 마찰과 공기 저항은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0120" y="4122156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        A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의 질량     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의 질량</a:t>
            </a:r>
            <a:endParaRPr lang="en-US" altLang="ko-KR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①       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m                2m</a:t>
            </a:r>
          </a:p>
          <a:p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②       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m                4m</a:t>
            </a:r>
          </a:p>
          <a:p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③      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2m                m</a:t>
            </a:r>
          </a:p>
          <a:p>
            <a:pPr marL="457200" indent="-457200">
              <a:buAutoNum type="circleNumDbPlain" startAt="4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    4m                 m</a:t>
            </a:r>
          </a:p>
          <a:p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⑤      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4m               2m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(p.33)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9" y="3403858"/>
            <a:ext cx="8517376" cy="32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0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29481"/>
            <a:ext cx="8674807" cy="2312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02.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그림과 같이 질량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철장에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질량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사람이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철장과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연결된 줄을 크기가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F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힘으로 연직 아래 방향으로 당기며 정지해 있다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이에 대한 설명으로 옳은 것 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중력 가속도는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줄의 질량 및 줄과 도르래 사이의 마찰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공기 저항은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8140" y="5482021"/>
            <a:ext cx="819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⑤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(p.33)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63" y="3766496"/>
            <a:ext cx="750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F=3mg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사람이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철장에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작용하는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0.5mg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철장이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줄을 당기는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807" y="1565648"/>
            <a:ext cx="3268688" cy="37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2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1723" y="1491807"/>
            <a:ext cx="10708554" cy="232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03. </a:t>
            </a:r>
            <a:r>
              <a:rPr lang="ko-KR" altLang="en-US" sz="2400" dirty="0"/>
              <a:t>그림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는 질량 </a:t>
            </a:r>
            <a:r>
              <a:rPr lang="en-US" altLang="ko-KR" sz="2400" dirty="0"/>
              <a:t>m</a:t>
            </a:r>
            <a:r>
              <a:rPr lang="ko-KR" altLang="en-US" sz="2400" dirty="0"/>
              <a:t>인 물체가 빗면을 내려오는 모습을 나타낸 것이고</a:t>
            </a:r>
            <a:r>
              <a:rPr lang="en-US" altLang="ko-KR" sz="2400" dirty="0"/>
              <a:t>, 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는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의 빗면 위에 질량 </a:t>
            </a:r>
            <a:r>
              <a:rPr lang="en-US" altLang="ko-KR" sz="2400" dirty="0"/>
              <a:t>2m</a:t>
            </a:r>
            <a:r>
              <a:rPr lang="ko-KR" altLang="en-US" sz="2400" dirty="0"/>
              <a:t>인 물체를 올려놓고 빗면과 나란하게 크기 </a:t>
            </a:r>
            <a:r>
              <a:rPr lang="en-US" altLang="ko-KR" sz="2400" dirty="0"/>
              <a:t>6F</a:t>
            </a:r>
            <a:r>
              <a:rPr lang="ko-KR" altLang="en-US" sz="2400" dirty="0"/>
              <a:t>인 힘을 작용시키는 모습을 나타낸 것이다</a:t>
            </a:r>
            <a:r>
              <a:rPr lang="en-US" altLang="ko-KR" sz="2400" dirty="0"/>
              <a:t>. 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와 </a:t>
            </a:r>
            <a:r>
              <a:rPr lang="en-US" altLang="ko-KR" sz="2400" dirty="0"/>
              <a:t>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에서 두 물체의 가속도의 크기는 같고</a:t>
            </a:r>
            <a:r>
              <a:rPr lang="en-US" altLang="ko-KR" sz="2400" dirty="0"/>
              <a:t>, 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에서 물체는 올라가면서 속력이 증가한다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에서 물체가 받는 </a:t>
            </a:r>
            <a:r>
              <a:rPr lang="ko-KR" altLang="en-US" sz="2400" dirty="0" err="1"/>
              <a:t>알짜힘의</a:t>
            </a:r>
            <a:r>
              <a:rPr lang="ko-KR" altLang="en-US" sz="2400" dirty="0"/>
              <a:t> 크기는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모든 마찰과 공기 저항은 무시한다</a:t>
            </a:r>
            <a:r>
              <a:rPr lang="en-US" altLang="ko-KR" sz="2400" dirty="0"/>
              <a:t>.)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(p.34)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87" y="3827922"/>
            <a:ext cx="6780827" cy="1816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02881" y="5482021"/>
                <a:ext cx="7586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/>
                  <a:t>① </a:t>
                </a:r>
                <a:r>
                  <a:rPr lang="en-US" altLang="ko-KR" sz="3200" dirty="0"/>
                  <a:t>F     </a:t>
                </a:r>
                <a:r>
                  <a:rPr lang="ko-KR" altLang="en-US" sz="3200" dirty="0"/>
                  <a:t>② </a:t>
                </a:r>
                <a:r>
                  <a:rPr lang="en-US" altLang="ko-KR" sz="3200" dirty="0"/>
                  <a:t>2F     </a:t>
                </a:r>
                <a:r>
                  <a:rPr lang="ko-KR" altLang="en-US" sz="3200" dirty="0"/>
                  <a:t>③ </a:t>
                </a:r>
                <a:r>
                  <a:rPr lang="en-US" altLang="ko-KR" sz="3200" dirty="0"/>
                  <a:t>3F     </a:t>
                </a:r>
                <a:r>
                  <a:rPr lang="ko-KR" altLang="en-US" sz="3200" dirty="0"/>
                  <a:t>④ </a:t>
                </a:r>
                <a:r>
                  <a:rPr lang="en-US" altLang="ko-KR" sz="3200" dirty="0"/>
                  <a:t>4F     </a:t>
                </a:r>
                <a:r>
                  <a:rPr lang="ko-KR" altLang="en-US" sz="3200" dirty="0"/>
                  <a:t>⑤ </a:t>
                </a:r>
                <a14:m>
                  <m:oMath xmlns:m="http://schemas.openxmlformats.org/officeDocument/2006/math">
                    <m:r>
                      <a:rPr lang="en-US" altLang="ko-KR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2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81" y="5482021"/>
                <a:ext cx="7586238" cy="584775"/>
              </a:xfrm>
              <a:prstGeom prst="rect">
                <a:avLst/>
              </a:prstGeom>
              <a:blipFill>
                <a:blip r:embed="rId3"/>
                <a:stretch>
                  <a:fillRect l="-2090" t="-18750" b="-354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333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(p.34)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40846" y="1491807"/>
                <a:ext cx="11110309" cy="23243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/>
                  <a:t>04. </a:t>
                </a:r>
                <a:r>
                  <a:rPr lang="ko-KR" altLang="en-US" sz="2400" dirty="0"/>
                  <a:t>그림과 같이 질량 </a:t>
                </a:r>
                <a:r>
                  <a:rPr lang="en-US" altLang="ko-KR" sz="2400" dirty="0"/>
                  <a:t>20kg</a:t>
                </a:r>
                <a:r>
                  <a:rPr lang="ko-KR" altLang="en-US" sz="2400" dirty="0"/>
                  <a:t>인 상자에 연결되어 나무에 걸쳐진 줄을 질량 </a:t>
                </a:r>
                <a:r>
                  <a:rPr lang="en-US" altLang="ko-KR" sz="2400" dirty="0"/>
                  <a:t>4kg</a:t>
                </a:r>
                <a:r>
                  <a:rPr lang="ko-KR" altLang="en-US" sz="2400" dirty="0"/>
                  <a:t>인 원숭이가 반대편 줄을 당기면서 연직 위 방향으로 크기가 </a:t>
                </a:r>
                <a:r>
                  <a:rPr lang="en-US" altLang="ko-KR" sz="2400" dirty="0"/>
                  <a:t>0.5m/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/>
                  <a:t>인 등가속도 직선 운동을 하고 있다</a:t>
                </a:r>
                <a:r>
                  <a:rPr lang="en-US" altLang="ko-KR" sz="2400" dirty="0"/>
                  <a:t>. </a:t>
                </a:r>
              </a:p>
              <a:p>
                <a:pPr marL="0" indent="0">
                  <a:buNone/>
                </a:pPr>
                <a:r>
                  <a:rPr lang="ko-KR" altLang="en-US" sz="2400" dirty="0"/>
                  <a:t>이에 대한 설명으로 옳은 </a:t>
                </a:r>
                <a:r>
                  <a:rPr lang="ko-KR" altLang="en-US" sz="2400" dirty="0" err="1"/>
                  <a:t>것만을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&lt;</a:t>
                </a:r>
                <a:r>
                  <a:rPr lang="ko-KR" altLang="en-US" sz="2400" dirty="0"/>
                  <a:t>보기</a:t>
                </a:r>
                <a:r>
                  <a:rPr lang="en-US" altLang="ko-KR" sz="2400" dirty="0"/>
                  <a:t>&gt;</a:t>
                </a:r>
                <a:r>
                  <a:rPr lang="ko-KR" altLang="en-US" sz="2400" dirty="0"/>
                  <a:t>에서 있는 대로 고른 것은</a:t>
                </a:r>
                <a:r>
                  <a:rPr lang="en-US" altLang="ko-KR" sz="2400" dirty="0"/>
                  <a:t>? (</a:t>
                </a:r>
                <a:r>
                  <a:rPr lang="ko-KR" altLang="en-US" sz="2400" dirty="0"/>
                  <a:t>단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중력 가속도는 </a:t>
                </a:r>
                <a:r>
                  <a:rPr lang="en-US" altLang="ko-KR" sz="2400" dirty="0"/>
                  <a:t>10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/>
                  <a:t> </a:t>
                </a:r>
                <a:r>
                  <a:rPr lang="ko-KR" altLang="en-US" sz="2400" dirty="0"/>
                  <a:t>이고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줄과 나무 사이의 마찰 및 줄의 질량과 공기 저항은 무시한다</a:t>
                </a:r>
                <a:r>
                  <a:rPr lang="en-US" altLang="ko-KR" sz="2400" dirty="0"/>
                  <a:t>.)</a:t>
                </a:r>
              </a:p>
            </p:txBody>
          </p:sp>
        </mc:Choice>
        <mc:Fallback>
          <p:sp>
            <p:nvSpPr>
              <p:cNvPr id="10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846" y="1491807"/>
                <a:ext cx="11110309" cy="2324392"/>
              </a:xfrm>
              <a:blipFill>
                <a:blip r:embed="rId2"/>
                <a:stretch>
                  <a:fillRect l="-878" t="-3150" r="-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31" y="3561458"/>
            <a:ext cx="4309538" cy="31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6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200"/>
            <a:ext cx="6610008" cy="3731456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561356" y="253520"/>
            <a:ext cx="6923314" cy="1108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+mj-ea"/>
              </a:rPr>
              <a:t>P.24 </a:t>
            </a:r>
            <a:r>
              <a:rPr lang="ko-KR" altLang="en-US" sz="2800" b="1" dirty="0">
                <a:latin typeface="+mj-ea"/>
              </a:rPr>
              <a:t>기출문제 </a:t>
            </a:r>
            <a:r>
              <a:rPr lang="ko-KR" altLang="en-US" sz="2800" b="1" dirty="0" err="1">
                <a:latin typeface="+mj-ea"/>
              </a:rPr>
              <a:t>다시보기</a:t>
            </a:r>
            <a:r>
              <a:rPr lang="en-US" altLang="ko-KR" sz="2800" b="1" dirty="0">
                <a:latin typeface="+mj-ea"/>
              </a:rPr>
              <a:t> </a:t>
            </a:r>
          </a:p>
          <a:p>
            <a:r>
              <a:rPr lang="en-US" altLang="ko-KR" sz="2800" b="1" dirty="0">
                <a:latin typeface="+mj-ea"/>
              </a:rPr>
              <a:t>: </a:t>
            </a:r>
            <a:r>
              <a:rPr lang="ko-KR" altLang="en-US" sz="2800" b="1" dirty="0">
                <a:latin typeface="+mj-ea"/>
              </a:rPr>
              <a:t>운동 방정식의 적용 </a:t>
            </a:r>
            <a:r>
              <a:rPr lang="en-US" altLang="ko-KR" sz="2800" b="1" dirty="0">
                <a:latin typeface="+mj-ea"/>
              </a:rPr>
              <a:t>(2017</a:t>
            </a:r>
            <a:r>
              <a:rPr lang="ko-KR" altLang="en-US" sz="2800" b="1" dirty="0">
                <a:latin typeface="+mj-ea"/>
              </a:rPr>
              <a:t>대비 </a:t>
            </a:r>
            <a:r>
              <a:rPr lang="en-US" altLang="ko-KR" sz="2800" b="1" dirty="0">
                <a:latin typeface="+mj-ea"/>
              </a:rPr>
              <a:t>9</a:t>
            </a:r>
            <a:r>
              <a:rPr lang="ko-KR" altLang="en-US" sz="2800" b="1" dirty="0">
                <a:latin typeface="+mj-ea"/>
              </a:rPr>
              <a:t>월 </a:t>
            </a:r>
            <a:r>
              <a:rPr lang="ko-KR" altLang="en-US" sz="2800" b="1" dirty="0" err="1">
                <a:latin typeface="+mj-ea"/>
              </a:rPr>
              <a:t>모평</a:t>
            </a:r>
            <a:r>
              <a:rPr lang="en-US" altLang="ko-KR" sz="2800" b="1" dirty="0">
                <a:latin typeface="+mj-ea"/>
              </a:rPr>
              <a:t>)</a:t>
            </a:r>
          </a:p>
          <a:p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6614776" y="1689114"/>
            <a:ext cx="532667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&lt; 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보기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. F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의 크기는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중력의 크기와 같다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.                 </a:t>
            </a:r>
          </a:p>
          <a:p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질량은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배이다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</a:p>
          <a:p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. 1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초일 때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, p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를 당기는 힘의 크기는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q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를 당기는 힘의 크기보다 크다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4085112" y="5148104"/>
            <a:ext cx="785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    ② 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   ③ 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ㄴ   ④ ㄴ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   ⑤ 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8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8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6392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6020" y="5482021"/>
            <a:ext cx="835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6139" y="3597946"/>
            <a:ext cx="7719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원숭이에게 작용하는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알짜힘의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줄이 원숭이에게 작용하는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42N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지면이 상자를 떠받치는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160N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79" y="138543"/>
            <a:ext cx="4778043" cy="3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0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(p.35)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40846" y="1374577"/>
                <a:ext cx="11110309" cy="2493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/>
                  <a:t>05. </a:t>
                </a:r>
                <a:r>
                  <a:rPr lang="ko-KR" altLang="en-US" sz="2400" dirty="0"/>
                  <a:t>그림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가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와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나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는 질량 </a:t>
                </a:r>
                <a:r>
                  <a:rPr lang="en-US" altLang="ko-KR" sz="2400" dirty="0"/>
                  <a:t>1kg, 4kg</a:t>
                </a:r>
                <a:r>
                  <a:rPr lang="ko-KR" altLang="en-US" sz="2400" dirty="0"/>
                  <a:t>인 물체 </a:t>
                </a:r>
                <a:r>
                  <a:rPr lang="en-US" altLang="ko-KR" sz="2400" dirty="0"/>
                  <a:t>A, B</a:t>
                </a:r>
                <a:r>
                  <a:rPr lang="ko-KR" altLang="en-US" sz="2400" dirty="0"/>
                  <a:t>를 물체 </a:t>
                </a:r>
                <a:r>
                  <a:rPr lang="en-US" altLang="ko-KR" sz="2400" dirty="0"/>
                  <a:t>C</a:t>
                </a:r>
                <a:r>
                  <a:rPr lang="ko-KR" altLang="en-US" sz="2400" dirty="0"/>
                  <a:t>와 접촉시켜 수평면 위에 놓은 후 수평 방향으로 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400" dirty="0"/>
                  <a:t>를 각각 </a:t>
                </a:r>
                <a:r>
                  <a:rPr lang="en-US" altLang="ko-KR" sz="2400" dirty="0"/>
                  <a:t>C</a:t>
                </a:r>
                <a:r>
                  <a:rPr lang="ko-KR" altLang="en-US" sz="2400" dirty="0"/>
                  <a:t>에 작용하는 모습을 나타낸 것이다</a:t>
                </a:r>
                <a:r>
                  <a:rPr lang="en-US" altLang="ko-KR" sz="2400" dirty="0"/>
                  <a:t>. </a:t>
                </a:r>
                <a:r>
                  <a:rPr lang="ko-KR" altLang="en-US" sz="2400" dirty="0"/>
                  <a:t>수평면이 </a:t>
                </a:r>
                <a:r>
                  <a:rPr lang="en-US" altLang="ko-KR" sz="2400" dirty="0"/>
                  <a:t>C</a:t>
                </a:r>
                <a:r>
                  <a:rPr lang="ko-KR" altLang="en-US" sz="2400" dirty="0"/>
                  <a:t>에 작용하는 힘의 크기는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나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에서가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가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에서의 </a:t>
                </a:r>
                <a:r>
                  <a:rPr lang="en-US" altLang="ko-KR" sz="2400" dirty="0"/>
                  <a:t>2</a:t>
                </a:r>
                <a:r>
                  <a:rPr lang="ko-KR" altLang="en-US" sz="2400" dirty="0"/>
                  <a:t>배이고</a:t>
                </a:r>
                <a:r>
                  <a:rPr lang="en-US" altLang="ko-KR" sz="2400" dirty="0"/>
                  <a:t>, (</a:t>
                </a:r>
                <a:r>
                  <a:rPr lang="ko-KR" altLang="en-US" sz="2400" dirty="0"/>
                  <a:t>가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의</a:t>
                </a:r>
                <a:r>
                  <a:rPr lang="en-US" altLang="ko-KR" sz="2400" dirty="0"/>
                  <a:t> B</a:t>
                </a:r>
                <a:r>
                  <a:rPr lang="ko-KR" altLang="en-US" sz="2400" dirty="0"/>
                  <a:t>와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나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의</a:t>
                </a:r>
                <a:r>
                  <a:rPr lang="en-US" altLang="ko-KR" sz="2400" dirty="0"/>
                  <a:t> A</a:t>
                </a:r>
                <a:r>
                  <a:rPr lang="ko-KR" altLang="en-US" sz="2400" dirty="0"/>
                  <a:t>가 </a:t>
                </a:r>
                <a:r>
                  <a:rPr lang="en-US" altLang="ko-KR" sz="2400" dirty="0"/>
                  <a:t>C</a:t>
                </a:r>
                <a:r>
                  <a:rPr lang="ko-KR" altLang="en-US" sz="2400" dirty="0"/>
                  <a:t>로부터 받는 힘의 크기가 같다</a:t>
                </a:r>
                <a:r>
                  <a:rPr lang="en-US" altLang="ko-KR" sz="2400" dirty="0"/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/>
                  <a:t>이에 대한 설명으로 옳은 것 만을 </a:t>
                </a:r>
                <a:r>
                  <a:rPr lang="en-US" altLang="ko-KR" sz="2400" dirty="0"/>
                  <a:t>&lt;</a:t>
                </a:r>
                <a:r>
                  <a:rPr lang="ko-KR" altLang="en-US" sz="2400" dirty="0"/>
                  <a:t>보기</a:t>
                </a:r>
                <a:r>
                  <a:rPr lang="en-US" altLang="ko-KR" sz="2400" dirty="0"/>
                  <a:t>&gt;</a:t>
                </a:r>
                <a:r>
                  <a:rPr lang="ko-KR" altLang="en-US" sz="2400" dirty="0"/>
                  <a:t>에서 있는 대로 고른 것은</a:t>
                </a:r>
                <a:r>
                  <a:rPr lang="en-US" altLang="ko-KR" sz="2400" dirty="0"/>
                  <a:t>?</a:t>
                </a:r>
              </a:p>
              <a:p>
                <a:pPr marL="0" indent="0">
                  <a:buNone/>
                </a:pPr>
                <a:r>
                  <a:rPr lang="en-US" altLang="ko-KR" sz="2400" dirty="0"/>
                  <a:t>(</a:t>
                </a:r>
                <a:r>
                  <a:rPr lang="ko-KR" altLang="en-US" sz="2400" dirty="0"/>
                  <a:t>단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모든 마찰과 공기 저항은 무시한다</a:t>
                </a:r>
                <a:r>
                  <a:rPr lang="en-US" altLang="ko-KR" sz="2400" dirty="0"/>
                  <a:t>.)</a:t>
                </a:r>
              </a:p>
            </p:txBody>
          </p:sp>
        </mc:Choice>
        <mc:Fallback>
          <p:sp>
            <p:nvSpPr>
              <p:cNvPr id="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846" y="1374577"/>
                <a:ext cx="11110309" cy="2493624"/>
              </a:xfrm>
              <a:blipFill>
                <a:blip r:embed="rId2"/>
                <a:stretch>
                  <a:fillRect l="-878" t="-2927" r="-714" b="-31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338" y="3868201"/>
            <a:ext cx="7895325" cy="23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4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(p.35) – 05.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03662" y="3597946"/>
                <a:ext cx="109846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2kg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가속도의 크기는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배이다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힘의 크기는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𝐹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4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배이다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2" y="3597946"/>
                <a:ext cx="10984675" cy="1569660"/>
              </a:xfrm>
              <a:prstGeom prst="rect">
                <a:avLst/>
              </a:prstGeom>
              <a:blipFill>
                <a:blip r:embed="rId2"/>
                <a:stretch>
                  <a:fillRect l="-832" t="-3101" b="-65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16020" y="5482021"/>
            <a:ext cx="835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885" y="1338875"/>
            <a:ext cx="7462238" cy="22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3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(p.35)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40846" y="1374577"/>
                <a:ext cx="11110309" cy="14858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/>
                  <a:t>06. </a:t>
                </a:r>
                <a:r>
                  <a:rPr lang="ko-KR" altLang="en-US" sz="2400" dirty="0"/>
                  <a:t>다음은 힘과 가속도의 관계를 알아보기 위한 실험이다</a:t>
                </a:r>
                <a:r>
                  <a:rPr lang="en-US" altLang="ko-KR" sz="2400" dirty="0"/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/>
                  <a:t>이에 대한 설명으로 옳은 것 만을 </a:t>
                </a:r>
                <a:r>
                  <a:rPr lang="en-US" altLang="ko-KR" sz="2400" dirty="0"/>
                  <a:t>&lt;</a:t>
                </a:r>
                <a:r>
                  <a:rPr lang="ko-KR" altLang="en-US" sz="2400" dirty="0"/>
                  <a:t>보기</a:t>
                </a:r>
                <a:r>
                  <a:rPr lang="en-US" altLang="ko-KR" sz="2400" dirty="0"/>
                  <a:t>&gt;</a:t>
                </a:r>
                <a:r>
                  <a:rPr lang="ko-KR" altLang="en-US" sz="2400" dirty="0"/>
                  <a:t>에서 있는 대로 고른 것은</a:t>
                </a:r>
                <a:r>
                  <a:rPr lang="en-US" altLang="ko-KR" sz="2400" dirty="0"/>
                  <a:t>? (</a:t>
                </a:r>
                <a:r>
                  <a:rPr lang="ko-KR" altLang="en-US" sz="2400" dirty="0"/>
                  <a:t>단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중력 가속도는 </a:t>
                </a:r>
                <a:r>
                  <a:rPr lang="en-US" altLang="ko-KR" sz="2400" dirty="0"/>
                  <a:t>10m/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/>
                  <a:t>이고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실의 질량 및 모든 마찰과 공기 저항은 무시한다</a:t>
                </a:r>
                <a:r>
                  <a:rPr lang="en-US" altLang="ko-KR" sz="2400" dirty="0"/>
                  <a:t>.)</a:t>
                </a:r>
              </a:p>
            </p:txBody>
          </p:sp>
        </mc:Choice>
        <mc:Fallback>
          <p:sp>
            <p:nvSpPr>
              <p:cNvPr id="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846" y="1374577"/>
                <a:ext cx="11110309" cy="1485854"/>
              </a:xfrm>
              <a:blipFill>
                <a:blip r:embed="rId2"/>
                <a:stretch>
                  <a:fillRect l="-878" t="-4918" r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48" y="2741939"/>
            <a:ext cx="8159505" cy="39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(p.36) – 06.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76844" y="3912361"/>
                <a:ext cx="10038313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수레의 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2kg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20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m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/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수레의 가속도의 크기는 과정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3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에서가 고정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4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3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배이다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44" y="3912361"/>
                <a:ext cx="10038313" cy="1755352"/>
              </a:xfrm>
              <a:prstGeom prst="rect">
                <a:avLst/>
              </a:prstGeom>
              <a:blipFill>
                <a:blip r:embed="rId2"/>
                <a:stretch>
                  <a:fillRect l="-972" t="-2778" b="-52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23" y="0"/>
            <a:ext cx="8157155" cy="3987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0026" y="5751650"/>
            <a:ext cx="909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④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0002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88093" y="1280793"/>
                <a:ext cx="7542215" cy="21892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ko-KR" sz="2400" dirty="0"/>
                  <a:t>07. </a:t>
                </a:r>
                <a:r>
                  <a:rPr lang="ko-KR" altLang="en-US" sz="2400" dirty="0"/>
                  <a:t>그림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가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는 저울 </a:t>
                </a:r>
                <a:r>
                  <a:rPr lang="en-US" altLang="ko-KR" sz="2400" dirty="0"/>
                  <a:t>A </a:t>
                </a:r>
                <a:r>
                  <a:rPr lang="ko-KR" altLang="en-US" sz="2400" dirty="0"/>
                  <a:t>위에 저울 </a:t>
                </a:r>
                <a:r>
                  <a:rPr lang="en-US" altLang="ko-KR" sz="2400" dirty="0"/>
                  <a:t>B</a:t>
                </a:r>
                <a:r>
                  <a:rPr lang="ko-KR" altLang="en-US" sz="2400" dirty="0"/>
                  <a:t>를 올려놓고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저울 </a:t>
                </a:r>
                <a:r>
                  <a:rPr lang="en-US" altLang="ko-KR" sz="2400" dirty="0"/>
                  <a:t>C</a:t>
                </a:r>
                <a:r>
                  <a:rPr lang="ko-KR" altLang="en-US" sz="2400" dirty="0"/>
                  <a:t>에 사람이 올라가 있는 모습을 나타낸 것이다</a:t>
                </a:r>
                <a:r>
                  <a:rPr lang="en-US" altLang="ko-KR" sz="2400" dirty="0"/>
                  <a:t>. </a:t>
                </a:r>
                <a:r>
                  <a:rPr lang="ko-KR" altLang="en-US" sz="2400" dirty="0"/>
                  <a:t>그림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나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는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가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에서 사람이 저울 </a:t>
                </a:r>
                <a:r>
                  <a:rPr lang="en-US" altLang="ko-KR" sz="2400" dirty="0"/>
                  <a:t>B</a:t>
                </a:r>
                <a:r>
                  <a:rPr lang="ko-KR" altLang="en-US" sz="2400" dirty="0"/>
                  <a:t>를 </a:t>
                </a:r>
                <a:r>
                  <a:rPr lang="en-US" altLang="ko-KR" sz="2400" dirty="0"/>
                  <a:t>10N</a:t>
                </a:r>
                <a:r>
                  <a:rPr lang="ko-KR" altLang="en-US" sz="2400" dirty="0"/>
                  <a:t>의 힘으로 연직 아래 방향으로 누르고 있는 모습을 나타낸 것이다</a:t>
                </a:r>
                <a:r>
                  <a:rPr lang="en-US" altLang="ko-KR" sz="2400" dirty="0"/>
                  <a:t>. </a:t>
                </a:r>
                <a:r>
                  <a:rPr lang="ko-KR" altLang="en-US" sz="2400" dirty="0"/>
                  <a:t>세 저울의 질량은 </a:t>
                </a:r>
                <a:r>
                  <a:rPr lang="en-US" altLang="ko-KR" sz="2400" dirty="0"/>
                  <a:t>1kg</a:t>
                </a:r>
                <a:r>
                  <a:rPr lang="ko-KR" altLang="en-US" sz="2400" dirty="0"/>
                  <a:t>으로 모두 같다</a:t>
                </a:r>
                <a:r>
                  <a:rPr lang="en-US" altLang="ko-KR" sz="2400" dirty="0"/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/>
                  <a:t>이에 대한 설명으로 옳은 </a:t>
                </a:r>
                <a:r>
                  <a:rPr lang="ko-KR" altLang="en-US" sz="2400" dirty="0" err="1"/>
                  <a:t>것만을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&lt;</a:t>
                </a:r>
                <a:r>
                  <a:rPr lang="ko-KR" altLang="en-US" sz="2400" dirty="0"/>
                  <a:t>보기</a:t>
                </a:r>
                <a:r>
                  <a:rPr lang="en-US" altLang="ko-KR" sz="2400" dirty="0"/>
                  <a:t>&gt;</a:t>
                </a:r>
                <a:r>
                  <a:rPr lang="ko-KR" altLang="en-US" sz="2400" dirty="0"/>
                  <a:t>에서 있는 대로 고른 것은</a:t>
                </a:r>
                <a:r>
                  <a:rPr lang="en-US" altLang="ko-KR" sz="2400" dirty="0"/>
                  <a:t>? (</a:t>
                </a:r>
                <a:r>
                  <a:rPr lang="ko-KR" altLang="en-US" sz="2400" dirty="0"/>
                  <a:t>단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중력 가속도는 </a:t>
                </a:r>
                <a:r>
                  <a:rPr lang="en-US" altLang="ko-KR" sz="2400" dirty="0"/>
                  <a:t>10m/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/>
                  <a:t> </a:t>
                </a:r>
                <a:r>
                  <a:rPr lang="ko-KR" altLang="en-US" sz="2400" dirty="0"/>
                  <a:t>이다</a:t>
                </a:r>
                <a:r>
                  <a:rPr lang="en-US" altLang="ko-KR" sz="2400" dirty="0"/>
                  <a:t>.)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093" y="1280793"/>
                <a:ext cx="7542215" cy="2189239"/>
              </a:xfrm>
              <a:blipFill>
                <a:blip r:embed="rId2"/>
                <a:stretch>
                  <a:fillRect l="-1213" t="-3343" r="-728" b="-31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243301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(p.36)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70" y="4046431"/>
            <a:ext cx="10984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바닥에 작용하는 힘의 크기와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측정된 값은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 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사람을 미는 힘의 크기는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에서보다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10N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더 크다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바닥이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093" y="5831850"/>
            <a:ext cx="909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④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308" y="1412597"/>
            <a:ext cx="4131563" cy="27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78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9356" y="1178179"/>
            <a:ext cx="7218243" cy="2413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08. </a:t>
            </a:r>
            <a:r>
              <a:rPr lang="ko-KR" altLang="en-US" sz="2400" dirty="0"/>
              <a:t>그림과 같이 질량이 각각 </a:t>
            </a:r>
            <a:r>
              <a:rPr lang="en-US" altLang="ko-KR" sz="2400" dirty="0"/>
              <a:t>m, 2m</a:t>
            </a:r>
            <a:r>
              <a:rPr lang="ko-KR" altLang="en-US" sz="2400" dirty="0"/>
              <a:t>인 두 물체 </a:t>
            </a:r>
            <a:r>
              <a:rPr lang="en-US" altLang="ko-KR" sz="2400" dirty="0"/>
              <a:t>A, B</a:t>
            </a:r>
            <a:r>
              <a:rPr lang="ko-KR" altLang="en-US" sz="2400" dirty="0"/>
              <a:t>를 일정한 길이의 실로 연결하여 도르래에 걸쳐 놓았더니 두 물체가 움직였다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A</a:t>
            </a:r>
            <a:r>
              <a:rPr lang="ko-KR" altLang="en-US" sz="2400" dirty="0"/>
              <a:t>와 </a:t>
            </a:r>
            <a:r>
              <a:rPr lang="en-US" altLang="ko-KR" sz="2400" dirty="0"/>
              <a:t>B</a:t>
            </a:r>
            <a:r>
              <a:rPr lang="ko-KR" altLang="en-US" sz="2400" dirty="0"/>
              <a:t>에 대한 설명으로 옳은 </a:t>
            </a:r>
            <a:r>
              <a:rPr lang="ko-KR" altLang="en-US" sz="2400" dirty="0" err="1"/>
              <a:t>것만을</a:t>
            </a:r>
            <a:r>
              <a:rPr lang="en-US" altLang="ko-KR" sz="2400" dirty="0"/>
              <a:t>&lt;</a:t>
            </a:r>
            <a:r>
              <a:rPr lang="ko-KR" altLang="en-US" sz="2400" dirty="0"/>
              <a:t>보기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 있는 대로 고른 것은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중력 가속도는 </a:t>
            </a:r>
            <a:r>
              <a:rPr lang="en-US" altLang="ko-KR" sz="2400" dirty="0"/>
              <a:t>g</a:t>
            </a:r>
            <a:r>
              <a:rPr lang="ko-KR" altLang="en-US" sz="2400" dirty="0"/>
              <a:t>이고</a:t>
            </a:r>
            <a:r>
              <a:rPr lang="en-US" altLang="ko-KR" sz="2400" dirty="0"/>
              <a:t>, </a:t>
            </a:r>
            <a:r>
              <a:rPr lang="ko-KR" altLang="en-US" sz="2400" dirty="0"/>
              <a:t>실과</a:t>
            </a:r>
            <a:r>
              <a:rPr lang="en-US" altLang="ko-KR" sz="2400" dirty="0"/>
              <a:t> </a:t>
            </a:r>
            <a:r>
              <a:rPr lang="ko-KR" altLang="en-US" sz="2400" dirty="0"/>
              <a:t>도르래의 질량 및 모든 마찰과 공기 저항은 무시한다</a:t>
            </a:r>
            <a:r>
              <a:rPr lang="en-US" altLang="ko-KR" sz="2400" dirty="0"/>
              <a:t>.)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49517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(p.36)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49356" y="3763487"/>
                <a:ext cx="11602675" cy="172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가속도의 크기는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정지 상태에서 출발하여 같은 시간 동안 운동 에너지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증가량은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배이다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받는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알짜힘의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크기는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mg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6" y="3763487"/>
                <a:ext cx="11602675" cy="1721882"/>
              </a:xfrm>
              <a:prstGeom prst="rect">
                <a:avLst/>
              </a:prstGeom>
              <a:blipFill>
                <a:blip r:embed="rId2"/>
                <a:stretch>
                  <a:fillRect l="-841" t="-2827" r="-1366" b="-10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587" y="1178179"/>
            <a:ext cx="3813750" cy="2665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026" y="5751650"/>
            <a:ext cx="909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⑤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6269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1076" y="1058055"/>
            <a:ext cx="11549848" cy="1997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09. </a:t>
            </a:r>
            <a:r>
              <a:rPr lang="ko-KR" altLang="en-US" sz="2400" dirty="0"/>
              <a:t>그림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와 </a:t>
            </a:r>
            <a:r>
              <a:rPr lang="en-US" altLang="ko-KR" sz="2400" dirty="0"/>
              <a:t>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는 수평면에서 속력 </a:t>
            </a:r>
            <a:r>
              <a:rPr lang="en-US" altLang="ko-KR" sz="2400" dirty="0"/>
              <a:t>3v</a:t>
            </a:r>
            <a:r>
              <a:rPr lang="ko-KR" altLang="en-US" sz="2400" dirty="0"/>
              <a:t>로 운동하던 물체 </a:t>
            </a:r>
            <a:r>
              <a:rPr lang="en-US" altLang="ko-KR" sz="2400" dirty="0"/>
              <a:t>A, B</a:t>
            </a:r>
            <a:r>
              <a:rPr lang="ko-KR" altLang="en-US" sz="2400" dirty="0"/>
              <a:t>가 벽에 수직으로 충돌한 후 각각 </a:t>
            </a:r>
            <a:r>
              <a:rPr lang="en-US" altLang="ko-KR" sz="2400" dirty="0"/>
              <a:t>2v, v</a:t>
            </a:r>
            <a:r>
              <a:rPr lang="ko-KR" altLang="en-US" sz="2400" dirty="0"/>
              <a:t>의 속력으로 튀어나오는 것을 나타낸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물체가 벽과 충돌하는 시간은 </a:t>
            </a:r>
            <a:r>
              <a:rPr lang="en-US" altLang="ko-KR" sz="2400" dirty="0"/>
              <a:t>A</a:t>
            </a:r>
            <a:r>
              <a:rPr lang="ko-KR" altLang="en-US" sz="2400" dirty="0"/>
              <a:t>가 </a:t>
            </a:r>
            <a:r>
              <a:rPr lang="en-US" altLang="ko-KR" sz="2400" dirty="0"/>
              <a:t>B</a:t>
            </a:r>
            <a:r>
              <a:rPr lang="ko-KR" altLang="en-US" sz="2400" dirty="0"/>
              <a:t>의 </a:t>
            </a:r>
            <a:r>
              <a:rPr lang="en-US" altLang="ko-KR" sz="2400" dirty="0"/>
              <a:t>2</a:t>
            </a:r>
            <a:r>
              <a:rPr lang="ko-KR" altLang="en-US" sz="2400" dirty="0"/>
              <a:t>배이고</a:t>
            </a:r>
            <a:r>
              <a:rPr lang="en-US" altLang="ko-KR" sz="2400" dirty="0"/>
              <a:t>, A</a:t>
            </a:r>
            <a:r>
              <a:rPr lang="ko-KR" altLang="en-US" sz="2400" dirty="0"/>
              <a:t>와 </a:t>
            </a:r>
            <a:r>
              <a:rPr lang="en-US" altLang="ko-KR" sz="2400" dirty="0"/>
              <a:t>B</a:t>
            </a:r>
            <a:r>
              <a:rPr lang="ko-KR" altLang="en-US" sz="2400" dirty="0"/>
              <a:t>의 질량은 각각 </a:t>
            </a:r>
            <a:r>
              <a:rPr lang="en-US" altLang="ko-KR" sz="2400" dirty="0"/>
              <a:t>m, 2m</a:t>
            </a:r>
            <a:r>
              <a:rPr lang="ko-KR" altLang="en-US" sz="2400" dirty="0"/>
              <a:t>이다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 err="1"/>
              <a:t>물리량이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에서가 </a:t>
            </a:r>
            <a:r>
              <a:rPr lang="en-US" altLang="ko-KR" sz="2400" dirty="0"/>
              <a:t>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에서보다 큰 </a:t>
            </a:r>
            <a:r>
              <a:rPr lang="ko-KR" altLang="en-US" sz="2400" dirty="0" err="1"/>
              <a:t>것만을</a:t>
            </a:r>
            <a:r>
              <a:rPr lang="ko-KR" altLang="en-US" sz="2400" dirty="0"/>
              <a:t> </a:t>
            </a:r>
            <a:r>
              <a:rPr lang="en-US" altLang="ko-KR" sz="2400" dirty="0"/>
              <a:t>&lt;</a:t>
            </a:r>
            <a:r>
              <a:rPr lang="ko-KR" altLang="en-US" sz="2400" dirty="0"/>
              <a:t>보기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 있는 대로 고른 것은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A</a:t>
            </a:r>
            <a:r>
              <a:rPr lang="ko-KR" altLang="en-US" sz="2400" dirty="0"/>
              <a:t>와 </a:t>
            </a:r>
            <a:r>
              <a:rPr lang="en-US" altLang="ko-KR" sz="2400" dirty="0"/>
              <a:t>B</a:t>
            </a:r>
            <a:r>
              <a:rPr lang="ko-KR" altLang="en-US" sz="2400" dirty="0"/>
              <a:t>는 동일 직선 상에서 운동하고</a:t>
            </a:r>
            <a:r>
              <a:rPr lang="en-US" altLang="ko-KR" sz="2400" dirty="0"/>
              <a:t>, </a:t>
            </a:r>
            <a:r>
              <a:rPr lang="ko-KR" altLang="en-US" sz="2400" dirty="0"/>
              <a:t>모든 마찰과 공기 저항은 무시한다</a:t>
            </a:r>
            <a:r>
              <a:rPr lang="en-US" altLang="ko-KR" sz="2400" dirty="0"/>
              <a:t>.)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297439" y="0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(p.37)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076" y="4764746"/>
            <a:ext cx="8339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물체의 속도 변화량의 크기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충돌하는 동안 벽이 물체로부터 받은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충격량의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크기</a:t>
            </a:r>
            <a:endParaRPr lang="en-US" altLang="ko-KR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충돌하는 동안 벽이 물체에 작용하는 평균 힘의 크기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23" y="3055229"/>
            <a:ext cx="6562555" cy="176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47669" y="3710655"/>
            <a:ext cx="1777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7232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67155" y="1292517"/>
            <a:ext cx="10257691" cy="1122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10. </a:t>
            </a:r>
            <a:r>
              <a:rPr lang="ko-KR" altLang="en-US" sz="2400" dirty="0"/>
              <a:t>다음은 자동차 충돌 테스트에 대한 설명이다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ko-KR" altLang="en-US" sz="2400" dirty="0"/>
              <a:t>이에 대한 설명으로 옳은 </a:t>
            </a:r>
            <a:r>
              <a:rPr lang="ko-KR" altLang="en-US" sz="2400" dirty="0" err="1"/>
              <a:t>것만을</a:t>
            </a:r>
            <a:r>
              <a:rPr lang="ko-KR" altLang="en-US" sz="2400" dirty="0"/>
              <a:t> </a:t>
            </a:r>
            <a:r>
              <a:rPr lang="en-US" altLang="ko-KR" sz="2400" dirty="0"/>
              <a:t>&lt;</a:t>
            </a:r>
            <a:r>
              <a:rPr lang="ko-KR" altLang="en-US" sz="2400" dirty="0"/>
              <a:t>보기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 있는 대로 고른 것은</a:t>
            </a:r>
            <a:r>
              <a:rPr lang="en-US" altLang="ko-KR" sz="2400" dirty="0"/>
              <a:t>?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72962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(p.37)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154" y="2520462"/>
            <a:ext cx="4551075" cy="299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000" y="2520462"/>
            <a:ext cx="6809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충돌할 때 자동차 앞부분이 찌그러지면서 자동차가 받는 </a:t>
            </a:r>
            <a:r>
              <a:rPr lang="ko-KR" altLang="en-US" dirty="0" err="1"/>
              <a:t>ㄱ</a:t>
            </a:r>
            <a:r>
              <a:rPr lang="ko-KR" altLang="en-US" dirty="0"/>
              <a:t> 을</a:t>
            </a:r>
            <a:r>
              <a:rPr lang="en-US" altLang="ko-KR" dirty="0"/>
              <a:t>/</a:t>
            </a:r>
            <a:r>
              <a:rPr lang="ko-KR" altLang="en-US" dirty="0"/>
              <a:t>를 줄이는 과정을 </a:t>
            </a:r>
            <a:r>
              <a:rPr lang="en-US" altLang="ko-KR" dirty="0"/>
              <a:t>1</a:t>
            </a:r>
            <a:r>
              <a:rPr lang="ko-KR" altLang="en-US" dirty="0"/>
              <a:t>차 충돌이라고 한다</a:t>
            </a:r>
            <a:r>
              <a:rPr lang="en-US" altLang="ko-KR" dirty="0"/>
              <a:t>. </a:t>
            </a:r>
            <a:r>
              <a:rPr lang="ko-KR" altLang="en-US" dirty="0"/>
              <a:t>ㄴ 은</a:t>
            </a:r>
            <a:r>
              <a:rPr lang="en-US" altLang="ko-KR" dirty="0"/>
              <a:t>/</a:t>
            </a:r>
            <a:r>
              <a:rPr lang="ko-KR" altLang="en-US" dirty="0"/>
              <a:t>는 달리던 자동차가 갑자기 정지하면 자동차에 탄 사람은 자동차의 운동 방향으로 가려는 성질이다</a:t>
            </a:r>
            <a:r>
              <a:rPr lang="en-US" altLang="ko-KR" dirty="0"/>
              <a:t>. </a:t>
            </a:r>
            <a:r>
              <a:rPr lang="ko-KR" altLang="en-US" dirty="0"/>
              <a:t>자동차가 벽이나 다른 차와 충돌하면 </a:t>
            </a:r>
            <a:r>
              <a:rPr lang="en-US" altLang="ko-KR" dirty="0"/>
              <a:t>0.1</a:t>
            </a:r>
            <a:r>
              <a:rPr lang="ko-KR" altLang="en-US" dirty="0"/>
              <a:t>초 이내에 승객은 ㄴ 에 의해 튕겨져 나가 핸들이나 앞 유리</a:t>
            </a:r>
            <a:r>
              <a:rPr lang="en-US" altLang="ko-KR" dirty="0"/>
              <a:t>, </a:t>
            </a:r>
            <a:r>
              <a:rPr lang="ko-KR" altLang="en-US" dirty="0"/>
              <a:t>좌석 등 자동차 내부 장치와 부딪치게 되는데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en-US" altLang="ko-KR" dirty="0"/>
              <a:t>2</a:t>
            </a:r>
            <a:r>
              <a:rPr lang="ko-KR" altLang="en-US" dirty="0"/>
              <a:t>차 충돌이라고 한다</a:t>
            </a:r>
            <a:r>
              <a:rPr lang="en-US" altLang="ko-KR" dirty="0"/>
              <a:t>. </a:t>
            </a:r>
            <a:r>
              <a:rPr lang="ko-KR" altLang="en-US" dirty="0"/>
              <a:t>운전자나 탑승객은 </a:t>
            </a:r>
            <a:r>
              <a:rPr lang="en-US" altLang="ko-KR" dirty="0"/>
              <a:t>1</a:t>
            </a:r>
            <a:r>
              <a:rPr lang="ko-KR" altLang="en-US" dirty="0"/>
              <a:t>차 충돌이 아니라 </a:t>
            </a:r>
            <a:r>
              <a:rPr lang="en-US" altLang="ko-KR" dirty="0"/>
              <a:t>2</a:t>
            </a:r>
            <a:r>
              <a:rPr lang="ko-KR" altLang="en-US" dirty="0"/>
              <a:t>차 충돌 때 부상을 많이 입는다</a:t>
            </a:r>
            <a:r>
              <a:rPr lang="en-US" altLang="ko-KR" dirty="0"/>
              <a:t>. 2</a:t>
            </a:r>
            <a:r>
              <a:rPr lang="ko-KR" altLang="en-US" dirty="0"/>
              <a:t>차 충돌로 입는 피해를 줄이려면 안전띠를 착용해야 한다</a:t>
            </a:r>
            <a:r>
              <a:rPr lang="en-US" altLang="ko-KR" dirty="0"/>
              <a:t>. 2</a:t>
            </a:r>
            <a:r>
              <a:rPr lang="ko-KR" altLang="en-US" dirty="0"/>
              <a:t>차 충돌 이후 몸 내부의 장기들끼리 서로 부딪치면서 운전자나 탑승객은 또 다른 부상을 입는데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en-US" altLang="ko-KR" dirty="0"/>
              <a:t>3</a:t>
            </a:r>
            <a:r>
              <a:rPr lang="ko-KR" altLang="en-US" dirty="0"/>
              <a:t>차 충돌이라고 한다</a:t>
            </a:r>
            <a:r>
              <a:rPr lang="en-US" altLang="ko-KR" dirty="0"/>
              <a:t>. 1</a:t>
            </a:r>
            <a:r>
              <a:rPr lang="ko-KR" altLang="en-US" dirty="0"/>
              <a:t>차 충돌에서 차체가 </a:t>
            </a:r>
            <a:r>
              <a:rPr lang="ko-KR" altLang="en-US" dirty="0" err="1"/>
              <a:t>ㄱ</a:t>
            </a:r>
            <a:r>
              <a:rPr lang="ko-KR" altLang="en-US" dirty="0"/>
              <a:t> 을</a:t>
            </a:r>
            <a:r>
              <a:rPr lang="en-US" altLang="ko-KR" dirty="0"/>
              <a:t>/</a:t>
            </a:r>
            <a:r>
              <a:rPr lang="ko-KR" altLang="en-US" dirty="0"/>
              <a:t>를 많이 감소시키고 안전띠를 착용해 신체가 자동차 내부 장치와 부딪치는 것을 막아야 </a:t>
            </a:r>
            <a:r>
              <a:rPr lang="en-US" altLang="ko-KR" dirty="0"/>
              <a:t>2</a:t>
            </a:r>
            <a:r>
              <a:rPr lang="ko-KR" altLang="en-US" dirty="0"/>
              <a:t>차</a:t>
            </a:r>
            <a:r>
              <a:rPr lang="en-US" altLang="ko-KR" dirty="0"/>
              <a:t>, 3</a:t>
            </a:r>
            <a:r>
              <a:rPr lang="ko-KR" altLang="en-US" dirty="0"/>
              <a:t>차 충돌에 의한 부상을 줄일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220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34880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(p.37) – 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8475" y="1933269"/>
            <a:ext cx="9455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자동차가 벽과 충돌하는 시간이 길수록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은 커진다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질량이 클수록 ㄴ 의 크기가 작다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자동차에 설치된 에어백도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을 줄이기 위한 장치이다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5613" y="4462112"/>
            <a:ext cx="866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7717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3600" y="195712"/>
            <a:ext cx="7924800" cy="1110574"/>
          </a:xfrm>
        </p:spPr>
        <p:txBody>
          <a:bodyPr>
            <a:normAutofit/>
          </a:bodyPr>
          <a:lstStyle/>
          <a:p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P. 27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기출문제 </a:t>
            </a:r>
            <a:r>
              <a:rPr lang="ko-KR" altLang="en-US" sz="3100" b="1" dirty="0" err="1">
                <a:solidFill>
                  <a:schemeClr val="tx2"/>
                </a:solidFill>
                <a:latin typeface="+mj-ea"/>
              </a:rPr>
              <a:t>다시보기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 </a:t>
            </a:r>
            <a:br>
              <a:rPr lang="en-US" altLang="ko-KR" sz="3100" b="1" dirty="0">
                <a:solidFill>
                  <a:schemeClr val="tx2"/>
                </a:solidFill>
                <a:latin typeface="+mj-ea"/>
              </a:rPr>
            </a:b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: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역학적 에너지 보존 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(2017 </a:t>
            </a:r>
            <a:r>
              <a:rPr lang="ko-KR" altLang="en-US" sz="3100" b="1" dirty="0" err="1">
                <a:solidFill>
                  <a:schemeClr val="tx2"/>
                </a:solidFill>
                <a:latin typeface="+mj-ea"/>
              </a:rPr>
              <a:t>대수능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33855" y="1501998"/>
                <a:ext cx="10723419" cy="236087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ko-KR" altLang="en-US" sz="2400" dirty="0"/>
                  <a:t>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0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초일 때 정지해 있던 물체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B, 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실로 연결된 채 등가속도 운동을 하다가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초일 때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연결하고 있던 실이 끊어진 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A, B, 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등가속도 운동을 하고 있는 것을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 시간에 따른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속력을 나타낸 것이다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C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보다 크고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m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이에 대한 설명으로 옳은 것만을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있는 대로 고른 것은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중력 가속도는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10m/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고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모든 마찰과 공기 저항은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855" y="1501998"/>
                <a:ext cx="10723419" cy="2360875"/>
              </a:xfrm>
              <a:blipFill>
                <a:blip r:embed="rId2"/>
                <a:stretch>
                  <a:fillRect l="-739" t="-2320" r="-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2" y="3937516"/>
            <a:ext cx="7249296" cy="25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6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8953" y="1820054"/>
            <a:ext cx="6635261" cy="4041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11. </a:t>
            </a:r>
            <a:r>
              <a:rPr lang="ko-KR" altLang="en-US" sz="2400" dirty="0"/>
              <a:t>그림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는 질량 </a:t>
            </a:r>
            <a:r>
              <a:rPr lang="en-US" altLang="ko-KR" sz="2400" dirty="0"/>
              <a:t>2m</a:t>
            </a:r>
            <a:r>
              <a:rPr lang="ko-KR" altLang="en-US" sz="2400" dirty="0"/>
              <a:t>인 물체 </a:t>
            </a:r>
            <a:r>
              <a:rPr lang="en-US" altLang="ko-KR" sz="2400" dirty="0"/>
              <a:t>A</a:t>
            </a:r>
            <a:r>
              <a:rPr lang="ko-KR" altLang="en-US" sz="2400" dirty="0"/>
              <a:t>가 빗면의 </a:t>
            </a:r>
            <a:r>
              <a:rPr lang="en-US" altLang="ko-KR" sz="2400" dirty="0"/>
              <a:t>p</a:t>
            </a:r>
            <a:r>
              <a:rPr lang="ko-KR" altLang="en-US" sz="2400" dirty="0"/>
              <a:t>점에서 출발하여 등가속도 운동하는 모습을 나타낸 것이고</a:t>
            </a:r>
            <a:r>
              <a:rPr lang="en-US" altLang="ko-KR" sz="2400" dirty="0"/>
              <a:t>, 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는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에서 질량 </a:t>
            </a:r>
            <a:r>
              <a:rPr lang="en-US" altLang="ko-KR" sz="2400" dirty="0"/>
              <a:t>m</a:t>
            </a:r>
            <a:r>
              <a:rPr lang="ko-KR" altLang="en-US" sz="2400" dirty="0"/>
              <a:t>인 </a:t>
            </a:r>
            <a:r>
              <a:rPr lang="en-US" altLang="ko-KR" sz="2400" dirty="0"/>
              <a:t>B</a:t>
            </a:r>
            <a:r>
              <a:rPr lang="ko-KR" altLang="en-US" sz="2400" dirty="0"/>
              <a:t>를 실로 </a:t>
            </a:r>
            <a:r>
              <a:rPr lang="en-US" altLang="ko-KR" sz="2400" dirty="0"/>
              <a:t>A</a:t>
            </a:r>
            <a:r>
              <a:rPr lang="ko-KR" altLang="en-US" sz="2400" dirty="0"/>
              <a:t>와 연결하여 놓았더니 </a:t>
            </a:r>
            <a:r>
              <a:rPr lang="en-US" altLang="ko-KR" sz="2400" dirty="0"/>
              <a:t>A</a:t>
            </a:r>
            <a:r>
              <a:rPr lang="ko-KR" altLang="en-US" sz="2400" dirty="0"/>
              <a:t>가 빗면의 </a:t>
            </a:r>
            <a:r>
              <a:rPr lang="en-US" altLang="ko-KR" sz="2400" dirty="0"/>
              <a:t>p</a:t>
            </a:r>
            <a:r>
              <a:rPr lang="ko-KR" altLang="en-US" sz="2400" dirty="0"/>
              <a:t>점에서 출발하여 등가속도 운동을 하는 모습을 나타낸 것이다</a:t>
            </a:r>
            <a:r>
              <a:rPr lang="en-US" altLang="ko-KR" sz="2400" dirty="0"/>
              <a:t>. A</a:t>
            </a:r>
            <a:r>
              <a:rPr lang="ko-KR" altLang="en-US" sz="2400" dirty="0"/>
              <a:t>의 가속도의 크기는 </a:t>
            </a:r>
            <a:r>
              <a:rPr lang="en-US" altLang="ko-KR" sz="2400" dirty="0"/>
              <a:t>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에서가</a:t>
            </a:r>
            <a:r>
              <a:rPr lang="en-US" altLang="ko-KR" sz="2400" dirty="0"/>
              <a:t> 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에서의 </a:t>
            </a:r>
            <a:r>
              <a:rPr lang="en-US" altLang="ko-KR" sz="2400" dirty="0"/>
              <a:t>2</a:t>
            </a:r>
            <a:r>
              <a:rPr lang="ko-KR" altLang="en-US" sz="2400" dirty="0"/>
              <a:t>배이다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ko-KR" altLang="en-US" sz="2400" dirty="0"/>
              <a:t>이에 대한 설명으로 옳은 </a:t>
            </a:r>
            <a:r>
              <a:rPr lang="ko-KR" altLang="en-US" sz="2400" dirty="0" err="1"/>
              <a:t>것만을</a:t>
            </a:r>
            <a:r>
              <a:rPr lang="ko-KR" altLang="en-US" sz="2400" dirty="0"/>
              <a:t> </a:t>
            </a:r>
            <a:r>
              <a:rPr lang="en-US" altLang="ko-KR" sz="2400" dirty="0"/>
              <a:t>&lt;</a:t>
            </a:r>
            <a:r>
              <a:rPr lang="ko-KR" altLang="en-US" sz="2400" dirty="0"/>
              <a:t>보기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 있는 대로 고른 것은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중력 가속도는 </a:t>
            </a:r>
            <a:r>
              <a:rPr lang="en-US" altLang="ko-KR" sz="2400" dirty="0"/>
              <a:t>g</a:t>
            </a:r>
            <a:r>
              <a:rPr lang="ko-KR" altLang="en-US" sz="2400" dirty="0"/>
              <a:t>이고  실의</a:t>
            </a:r>
            <a:r>
              <a:rPr lang="en-US" altLang="ko-KR" sz="2400" dirty="0"/>
              <a:t> </a:t>
            </a:r>
            <a:r>
              <a:rPr lang="ko-KR" altLang="en-US" sz="2400" dirty="0"/>
              <a:t>질량 및 모든 마찰과 공기 저항은 무시한다</a:t>
            </a:r>
            <a:r>
              <a:rPr lang="en-US" altLang="ko-KR" sz="2400" dirty="0"/>
              <a:t>.)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27963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(p.38)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61" y="2282005"/>
            <a:ext cx="5556739" cy="28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8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49516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(p.38) – 11.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8923" y="1674377"/>
                <a:ext cx="6553200" cy="246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가속도의 크기는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g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p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출발하여 같은 시간 동안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중력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퍼텐셜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에너지 감소량은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에서가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나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역학적 에너지는 증가한다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" y="1674377"/>
                <a:ext cx="6553200" cy="2460545"/>
              </a:xfrm>
              <a:prstGeom prst="rect">
                <a:avLst/>
              </a:prstGeom>
              <a:blipFill>
                <a:blip r:embed="rId2"/>
                <a:stretch>
                  <a:fillRect l="-1488" t="-1985" r="-1116" b="-47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62" y="1674377"/>
            <a:ext cx="5099438" cy="26224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5613" y="4965110"/>
            <a:ext cx="866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937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1015" y="1163563"/>
            <a:ext cx="11769970" cy="2505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12. </a:t>
            </a:r>
            <a:r>
              <a:rPr lang="ko-KR" altLang="en-US" sz="2400" dirty="0"/>
              <a:t>그림은 길이가 </a:t>
            </a:r>
            <a:r>
              <a:rPr lang="en-US" altLang="ko-KR" sz="2400" dirty="0"/>
              <a:t>s, </a:t>
            </a:r>
            <a:r>
              <a:rPr lang="ko-KR" altLang="en-US" sz="2400" dirty="0"/>
              <a:t>높이가 </a:t>
            </a:r>
            <a:r>
              <a:rPr lang="en-US" altLang="ko-KR" sz="2400" dirty="0"/>
              <a:t>2h</a:t>
            </a:r>
            <a:r>
              <a:rPr lang="ko-KR" altLang="en-US" sz="2400" dirty="0"/>
              <a:t>인 빗면 위에 물체를 가만히 놓았을 때 물체가 빗면을 따라 내려와 수평면을 따라 운동하는 모습을 나타낸 것이다</a:t>
            </a:r>
            <a:r>
              <a:rPr lang="en-US" altLang="ko-KR" sz="2400" dirty="0"/>
              <a:t>. P</a:t>
            </a:r>
            <a:r>
              <a:rPr lang="ko-KR" altLang="en-US" sz="2400" dirty="0"/>
              <a:t>점은 수평면 상의 점이며</a:t>
            </a:r>
            <a:r>
              <a:rPr lang="en-US" altLang="ko-KR" sz="2400" dirty="0"/>
              <a:t>, </a:t>
            </a:r>
            <a:r>
              <a:rPr lang="ko-KR" altLang="en-US" sz="2400" dirty="0"/>
              <a:t>물체가 빗면을 내려와 </a:t>
            </a:r>
            <a:r>
              <a:rPr lang="en-US" altLang="ko-KR" sz="2400" dirty="0"/>
              <a:t>p</a:t>
            </a:r>
            <a:r>
              <a:rPr lang="ko-KR" altLang="en-US" sz="2400" dirty="0"/>
              <a:t>까지 이동한 거리는 </a:t>
            </a:r>
            <a:r>
              <a:rPr lang="en-US" altLang="ko-KR" sz="2400" dirty="0"/>
              <a:t>2s</a:t>
            </a:r>
            <a:r>
              <a:rPr lang="ko-KR" altLang="en-US" sz="2400" dirty="0"/>
              <a:t>이다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/>
              <a:t>이 물체가 빗면에서 출발한 순간부터 </a:t>
            </a:r>
            <a:r>
              <a:rPr lang="en-US" altLang="ko-KR" sz="2400" dirty="0"/>
              <a:t>3s</a:t>
            </a:r>
            <a:r>
              <a:rPr lang="ko-KR" altLang="en-US" sz="2400" dirty="0"/>
              <a:t>만큼 운동하는 동안 물체의 평균 속력은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중력 가속도는 </a:t>
            </a:r>
            <a:r>
              <a:rPr lang="en-US" altLang="ko-KR" sz="2400" dirty="0"/>
              <a:t>g</a:t>
            </a:r>
            <a:r>
              <a:rPr lang="ko-KR" altLang="en-US" sz="2400" dirty="0"/>
              <a:t>이고</a:t>
            </a:r>
            <a:r>
              <a:rPr lang="en-US" altLang="ko-KR" sz="2400" dirty="0"/>
              <a:t>, </a:t>
            </a:r>
            <a:r>
              <a:rPr lang="ko-KR" altLang="en-US" sz="2400" dirty="0"/>
              <a:t>물체의</a:t>
            </a:r>
            <a:r>
              <a:rPr lang="en-US" altLang="ko-KR" sz="2400" dirty="0"/>
              <a:t> </a:t>
            </a:r>
            <a:r>
              <a:rPr lang="ko-KR" altLang="en-US" sz="2400" dirty="0"/>
              <a:t>크기 및 모든 마찰과 공기 저항은 무시하며</a:t>
            </a:r>
            <a:r>
              <a:rPr lang="en-US" altLang="ko-KR" sz="2400" dirty="0"/>
              <a:t>, </a:t>
            </a:r>
            <a:r>
              <a:rPr lang="ko-KR" altLang="en-US" sz="2400" dirty="0"/>
              <a:t>물체는 빗면과 수평면을 따라 운동한다</a:t>
            </a:r>
            <a:r>
              <a:rPr lang="en-US" altLang="ko-KR" sz="2400" dirty="0"/>
              <a:t>.)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04517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(p.38)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05" y="3373996"/>
            <a:ext cx="6957887" cy="2119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86029" y="5657866"/>
                <a:ext cx="10219943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/>
                  <a:t>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ko-KR" altLang="en-US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ko-KR" altLang="en-US" sz="3200" dirty="0"/>
                  <a:t>    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ko-KR" altLang="en-US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ko-KR" altLang="en-US" sz="3200" dirty="0"/>
                  <a:t>     </a:t>
                </a:r>
                <a:r>
                  <a:rPr lang="ko-KR" altLang="en-US" sz="3200" dirty="0"/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ko-KR" altLang="en-US" sz="3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ko-KR" altLang="en-US" sz="3200" dirty="0"/>
                  <a:t>     </a:t>
                </a:r>
                <a:r>
                  <a:rPr lang="ko-KR" altLang="en-US" sz="3200" dirty="0"/>
                  <a:t>④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ko-KR" altLang="en-US" sz="3200" dirty="0"/>
                  <a:t>      </a:t>
                </a:r>
                <a:r>
                  <a:rPr lang="ko-KR" altLang="en-US" sz="3200" dirty="0"/>
                  <a:t>⑤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29" y="5657866"/>
                <a:ext cx="10219943" cy="788742"/>
              </a:xfrm>
              <a:prstGeom prst="rect">
                <a:avLst/>
              </a:prstGeom>
              <a:blipFill>
                <a:blip r:embed="rId3"/>
                <a:stretch>
                  <a:fillRect l="-1551" t="-1538" b="-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333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799" y="1151837"/>
            <a:ext cx="7452709" cy="270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13. </a:t>
            </a:r>
            <a:r>
              <a:rPr lang="ko-KR" altLang="en-US" sz="2400" dirty="0"/>
              <a:t>그림은 물체 </a:t>
            </a:r>
            <a:r>
              <a:rPr lang="en-US" altLang="ko-KR" sz="2400" dirty="0"/>
              <a:t>A, B</a:t>
            </a:r>
            <a:r>
              <a:rPr lang="ko-KR" altLang="en-US" sz="2400" dirty="0"/>
              <a:t>를 실로 연결한 후 </a:t>
            </a:r>
            <a:r>
              <a:rPr lang="en-US" altLang="ko-KR" sz="2400" dirty="0"/>
              <a:t>A</a:t>
            </a:r>
            <a:r>
              <a:rPr lang="ko-KR" altLang="en-US" sz="2400" dirty="0"/>
              <a:t>를 가만히 놓았을 때 수평면 위의 </a:t>
            </a:r>
            <a:r>
              <a:rPr lang="en-US" altLang="ko-KR" sz="2400" dirty="0"/>
              <a:t>A</a:t>
            </a:r>
            <a:r>
              <a:rPr lang="ko-KR" altLang="en-US" sz="2400" dirty="0"/>
              <a:t>가 </a:t>
            </a:r>
            <a:r>
              <a:rPr lang="en-US" altLang="ko-KR" sz="2400" dirty="0"/>
              <a:t>s</a:t>
            </a:r>
            <a:r>
              <a:rPr lang="ko-KR" altLang="en-US" sz="2400" dirty="0"/>
              <a:t>만큼 이동한 순간의 모습을 나타낸 것이다</a:t>
            </a:r>
            <a:r>
              <a:rPr lang="en-US" altLang="ko-KR" sz="2400" dirty="0"/>
              <a:t>. A</a:t>
            </a:r>
            <a:r>
              <a:rPr lang="ko-KR" altLang="en-US" sz="2400" dirty="0"/>
              <a:t>가 </a:t>
            </a:r>
            <a:r>
              <a:rPr lang="en-US" altLang="ko-KR" sz="2400" dirty="0"/>
              <a:t>s</a:t>
            </a:r>
            <a:r>
              <a:rPr lang="ko-KR" altLang="en-US" sz="2400" dirty="0"/>
              <a:t>만큼 이동하는 동안 </a:t>
            </a:r>
            <a:r>
              <a:rPr lang="en-US" altLang="ko-KR" sz="2400" dirty="0"/>
              <a:t>B</a:t>
            </a:r>
            <a:r>
              <a:rPr lang="ko-KR" altLang="en-US" sz="2400" dirty="0"/>
              <a:t>의 중력 </a:t>
            </a:r>
            <a:r>
              <a:rPr lang="ko-KR" altLang="en-US" sz="2400" dirty="0" err="1"/>
              <a:t>퍼텐셜</a:t>
            </a:r>
            <a:r>
              <a:rPr lang="ko-KR" altLang="en-US" sz="2400" dirty="0"/>
              <a:t> 에너지 감소량은 </a:t>
            </a:r>
            <a:r>
              <a:rPr lang="en-US" altLang="ko-KR" sz="2400" dirty="0"/>
              <a:t>A</a:t>
            </a:r>
            <a:r>
              <a:rPr lang="ko-KR" altLang="en-US" sz="2400" dirty="0"/>
              <a:t>의 운동 에너지 </a:t>
            </a:r>
            <a:r>
              <a:rPr lang="ko-KR" altLang="en-US" sz="2400" dirty="0" err="1"/>
              <a:t>증가량의</a:t>
            </a:r>
            <a:r>
              <a:rPr lang="ko-KR" altLang="en-US" sz="2400" dirty="0"/>
              <a:t> </a:t>
            </a:r>
            <a:r>
              <a:rPr lang="en-US" altLang="ko-KR" sz="2400" dirty="0"/>
              <a:t>4</a:t>
            </a:r>
            <a:r>
              <a:rPr lang="ko-KR" altLang="en-US" sz="2400" dirty="0"/>
              <a:t>배이다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ko-KR" altLang="en-US" sz="2400" dirty="0"/>
              <a:t>이에</a:t>
            </a:r>
            <a:r>
              <a:rPr lang="en-US" altLang="ko-KR" sz="2400" dirty="0"/>
              <a:t> </a:t>
            </a:r>
            <a:r>
              <a:rPr lang="ko-KR" altLang="en-US" sz="2400" dirty="0"/>
              <a:t>대한 설명으로 옳은 </a:t>
            </a:r>
            <a:r>
              <a:rPr lang="ko-KR" altLang="en-US" sz="2400" dirty="0" err="1"/>
              <a:t>것만을</a:t>
            </a:r>
            <a:r>
              <a:rPr lang="ko-KR" altLang="en-US" sz="2400" dirty="0"/>
              <a:t> </a:t>
            </a:r>
            <a:r>
              <a:rPr lang="en-US" altLang="ko-KR" sz="2400" dirty="0"/>
              <a:t>&lt;</a:t>
            </a:r>
            <a:r>
              <a:rPr lang="ko-KR" altLang="en-US" sz="2400" dirty="0"/>
              <a:t>보기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 있는 대로 고른 것은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중력 가속도는 </a:t>
            </a:r>
            <a:r>
              <a:rPr lang="en-US" altLang="ko-KR" sz="2400" dirty="0"/>
              <a:t>g</a:t>
            </a:r>
            <a:r>
              <a:rPr lang="ko-KR" altLang="en-US" sz="2400" dirty="0"/>
              <a:t>이고</a:t>
            </a:r>
            <a:r>
              <a:rPr lang="en-US" altLang="ko-KR" sz="2400" dirty="0"/>
              <a:t>, </a:t>
            </a:r>
            <a:r>
              <a:rPr lang="ko-KR" altLang="en-US" sz="2400" dirty="0"/>
              <a:t>실의 질량 및 모든 마찰과 공기 저항은 무시한다</a:t>
            </a:r>
            <a:r>
              <a:rPr lang="en-US" altLang="ko-KR" sz="2400" dirty="0"/>
              <a:t>.)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84686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(p.39)</a:t>
            </a:r>
            <a:endParaRPr lang="ko-KR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80354" y="3891021"/>
                <a:ext cx="9431292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&lt;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보기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&gt;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ㄱ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물체의 질량은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3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배이다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ㄴ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가속도의 크기는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2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g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ㄷ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역학적 에너지 감소량과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의 운동 에너지 </a:t>
                </a:r>
                <a:r>
                  <a:rPr lang="ko-KR" altLang="en-US" sz="2400" dirty="0" err="1">
                    <a:latin typeface="돋움" panose="020B0600000101010101" pitchFamily="50" charset="-127"/>
                    <a:ea typeface="돋움" panose="020B0600000101010101" pitchFamily="50" charset="-127"/>
                  </a:rPr>
                  <a:t>증가량은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같다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  <a:endParaRPr lang="ko-KR" altLang="en-US" sz="2400" dirty="0">
                  <a:latin typeface="돋움" panose="020B0600000101010101" pitchFamily="50" charset="-127"/>
                  <a:ea typeface="돋움" panose="020B0600000101010101" pitchFamily="50" charset="-127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54" y="3891021"/>
                <a:ext cx="9431292" cy="1755352"/>
              </a:xfrm>
              <a:prstGeom prst="rect">
                <a:avLst/>
              </a:prstGeom>
              <a:blipFill>
                <a:blip r:embed="rId2"/>
                <a:stretch>
                  <a:fillRect l="-969" t="-2778" b="-52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08" y="1190034"/>
            <a:ext cx="4393336" cy="277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5613" y="5680029"/>
            <a:ext cx="866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① </a:t>
            </a:r>
            <a:r>
              <a:rPr lang="ko-KR" altLang="en-US" sz="3200" dirty="0" err="1"/>
              <a:t>ㄱ</a:t>
            </a:r>
            <a:r>
              <a:rPr lang="ko-KR" altLang="en-US" sz="3200" dirty="0"/>
              <a:t>     ② </a:t>
            </a:r>
            <a:r>
              <a:rPr lang="ko-KR" altLang="en-US" sz="3200" dirty="0" err="1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③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ㄴ</a:t>
            </a:r>
            <a:r>
              <a:rPr lang="ko-KR" altLang="en-US" sz="3200" dirty="0"/>
              <a:t>     </a:t>
            </a:r>
            <a:r>
              <a:rPr lang="ko-KR" altLang="en-US" sz="3200" dirty="0"/>
              <a:t>④ </a:t>
            </a:r>
            <a:r>
              <a:rPr lang="ko-KR" altLang="en-US" sz="3200" dirty="0" err="1"/>
              <a:t>ㄱ</a:t>
            </a:r>
            <a:r>
              <a:rPr lang="en-US" altLang="ko-KR" sz="3200" dirty="0"/>
              <a:t>,</a:t>
            </a:r>
            <a:r>
              <a:rPr lang="ko-KR" altLang="en-US" sz="3200" dirty="0"/>
              <a:t>ㄷ</a:t>
            </a:r>
            <a:r>
              <a:rPr lang="ko-KR" altLang="en-US" sz="3200" dirty="0"/>
              <a:t>     </a:t>
            </a:r>
            <a:r>
              <a:rPr lang="ko-KR" altLang="en-US" sz="3200" dirty="0"/>
              <a:t>⑤ ㄴ</a:t>
            </a:r>
            <a:r>
              <a:rPr lang="en-US" altLang="ko-KR" sz="3200" dirty="0"/>
              <a:t>,</a:t>
            </a:r>
            <a:r>
              <a:rPr lang="ko-KR" altLang="en-US" sz="3200" dirty="0" err="1"/>
              <a:t>ㄷ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69493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631" y="1046331"/>
            <a:ext cx="11652738" cy="270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/>
              <a:t>14. </a:t>
            </a:r>
            <a:r>
              <a:rPr lang="ko-KR" altLang="en-US" sz="2400" dirty="0"/>
              <a:t>그림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는 빗면 아래의 끝에 정지해 있는 물체에 일정한 힘 </a:t>
            </a:r>
            <a:r>
              <a:rPr lang="en-US" altLang="ko-KR" sz="2400" dirty="0"/>
              <a:t>F</a:t>
            </a:r>
            <a:r>
              <a:rPr lang="ko-KR" altLang="en-US" sz="2400" dirty="0"/>
              <a:t>를 빗면과 나란한 방향으로 작용시킨 것을 나타낸 것이고</a:t>
            </a:r>
            <a:r>
              <a:rPr lang="en-US" altLang="ko-KR" sz="2400" dirty="0"/>
              <a:t>, 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는 </a:t>
            </a: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의 물체에 일정한 힘 </a:t>
            </a:r>
            <a:r>
              <a:rPr lang="en-US" altLang="ko-KR" sz="2400" dirty="0"/>
              <a:t>2F</a:t>
            </a:r>
            <a:r>
              <a:rPr lang="ko-KR" altLang="en-US" sz="2400" dirty="0"/>
              <a:t>를 빗면과 나란한 방향으로 작용시킨 것을 나타낸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출발점에서 </a:t>
            </a:r>
            <a:r>
              <a:rPr lang="en-US" altLang="ko-KR" sz="2400" dirty="0"/>
              <a:t>p</a:t>
            </a:r>
            <a:r>
              <a:rPr lang="ko-KR" altLang="en-US" sz="2400" dirty="0"/>
              <a:t>점까지 거리는 </a:t>
            </a:r>
            <a:r>
              <a:rPr lang="en-US" altLang="ko-KR" sz="2400" dirty="0"/>
              <a:t>2h</a:t>
            </a:r>
            <a:r>
              <a:rPr lang="ko-KR" altLang="en-US" sz="2400" dirty="0"/>
              <a:t>이고</a:t>
            </a:r>
            <a:r>
              <a:rPr lang="en-US" altLang="ko-KR" sz="2400" dirty="0"/>
              <a:t>, </a:t>
            </a:r>
            <a:r>
              <a:rPr lang="ko-KR" altLang="en-US" sz="2400" dirty="0"/>
              <a:t>출발점에서 </a:t>
            </a:r>
            <a:r>
              <a:rPr lang="en-US" altLang="ko-KR" sz="2400" dirty="0"/>
              <a:t>p</a:t>
            </a:r>
            <a:r>
              <a:rPr lang="ko-KR" altLang="en-US" sz="2400" dirty="0"/>
              <a:t>점까지의 높이 차는 </a:t>
            </a:r>
            <a:r>
              <a:rPr lang="en-US" altLang="ko-KR" sz="2400" dirty="0"/>
              <a:t>h</a:t>
            </a:r>
            <a:r>
              <a:rPr lang="ko-KR" altLang="en-US" sz="2400" dirty="0"/>
              <a:t>이다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en-US" altLang="ko-KR" sz="2400" dirty="0"/>
              <a:t>(</a:t>
            </a:r>
            <a:r>
              <a:rPr lang="ko-KR" altLang="en-US" sz="2400" dirty="0"/>
              <a:t>가</a:t>
            </a:r>
            <a:r>
              <a:rPr lang="en-US" altLang="ko-KR" sz="2400" dirty="0"/>
              <a:t>)</a:t>
            </a:r>
            <a:r>
              <a:rPr lang="ko-KR" altLang="en-US" sz="2400" dirty="0"/>
              <a:t>에서 물체가 </a:t>
            </a:r>
            <a:r>
              <a:rPr lang="en-US" altLang="ko-KR" sz="2400" dirty="0"/>
              <a:t>p</a:t>
            </a:r>
            <a:r>
              <a:rPr lang="ko-KR" altLang="en-US" sz="2400" dirty="0"/>
              <a:t>점을 지나는 순간의 속력을 </a:t>
            </a:r>
            <a:r>
              <a:rPr lang="en-US" altLang="ko-KR" sz="2400" dirty="0"/>
              <a:t>v</a:t>
            </a:r>
            <a:r>
              <a:rPr lang="ko-KR" altLang="en-US" sz="2400" dirty="0"/>
              <a:t>라 할 때</a:t>
            </a:r>
            <a:r>
              <a:rPr lang="en-US" altLang="ko-KR" sz="2400" dirty="0"/>
              <a:t>, (</a:t>
            </a:r>
            <a:r>
              <a:rPr lang="ko-KR" altLang="en-US" sz="2400" dirty="0"/>
              <a:t>나</a:t>
            </a:r>
            <a:r>
              <a:rPr lang="en-US" altLang="ko-KR" sz="2400" dirty="0"/>
              <a:t>)</a:t>
            </a:r>
            <a:r>
              <a:rPr lang="ko-KR" altLang="en-US" sz="2400" dirty="0"/>
              <a:t>에서 물체가 </a:t>
            </a:r>
            <a:r>
              <a:rPr lang="en-US" altLang="ko-KR" sz="2400" dirty="0"/>
              <a:t>p </a:t>
            </a:r>
            <a:r>
              <a:rPr lang="ko-KR" altLang="en-US" sz="2400" dirty="0"/>
              <a:t>점을 지나는 순간의 속력은</a:t>
            </a:r>
            <a:r>
              <a:rPr lang="en-US" altLang="ko-KR" sz="2400" dirty="0"/>
              <a:t>? (</a:t>
            </a:r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중력 가속도는 </a:t>
            </a:r>
            <a:r>
              <a:rPr lang="en-US" altLang="ko-KR" sz="2400" dirty="0"/>
              <a:t>g</a:t>
            </a:r>
            <a:r>
              <a:rPr lang="ko-KR" altLang="en-US" sz="2400" dirty="0"/>
              <a:t>이고</a:t>
            </a:r>
            <a:r>
              <a:rPr lang="en-US" altLang="ko-KR" sz="2400" dirty="0"/>
              <a:t>,  </a:t>
            </a:r>
            <a:r>
              <a:rPr lang="ko-KR" altLang="en-US" sz="2400" dirty="0"/>
              <a:t>물체의</a:t>
            </a:r>
            <a:r>
              <a:rPr lang="en-US" altLang="ko-KR" sz="2400" dirty="0"/>
              <a:t> </a:t>
            </a:r>
            <a:r>
              <a:rPr lang="ko-KR" altLang="en-US" sz="2400" dirty="0"/>
              <a:t>크기 및 모든 마찰과 공기 저항은 무시한다</a:t>
            </a:r>
            <a:r>
              <a:rPr lang="en-US" altLang="ko-KR" sz="24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9631" y="5997837"/>
                <a:ext cx="11652738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/>
                  <a:t>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/>
                    </m:sSup>
                  </m:oMath>
                </a14:m>
                <a:r>
                  <a:rPr lang="en-US" altLang="ko-KR" sz="3200" dirty="0"/>
                  <a:t> </a:t>
                </a:r>
                <a:r>
                  <a:rPr lang="ko-KR" altLang="en-US" sz="3200" dirty="0"/>
                  <a:t>②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ko-KR" altLang="en-US" sz="3200" dirty="0"/>
                  <a:t>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ko-KR" altLang="en-US" sz="3200" dirty="0"/>
                  <a:t>④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ko-KR" altLang="en-US" sz="3200" dirty="0"/>
                  <a:t>⑤</a:t>
                </a:r>
                <a:r>
                  <a:rPr lang="ko-KR" altLang="en-US" sz="3200" dirty="0"/>
                  <a:t> </a:t>
                </a:r>
                <a:r>
                  <a:rPr lang="en-US" altLang="ko-KR" sz="3200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" y="5997837"/>
                <a:ext cx="11652738" cy="688715"/>
              </a:xfrm>
              <a:prstGeom prst="rect">
                <a:avLst/>
              </a:prstGeom>
              <a:blipFill>
                <a:blip r:embed="rId2"/>
                <a:stretch>
                  <a:fillRect l="-1308" t="-5310" b="-256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/>
          <p:cNvSpPr txBox="1">
            <a:spLocks/>
          </p:cNvSpPr>
          <p:nvPr/>
        </p:nvSpPr>
        <p:spPr bwMode="gray">
          <a:xfrm>
            <a:off x="2320885" y="114348"/>
            <a:ext cx="7550230" cy="85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>
                <a:solidFill>
                  <a:schemeClr val="tx2"/>
                </a:solidFill>
              </a:rPr>
              <a:t>3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(p.39)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68" y="3616880"/>
            <a:ext cx="7995665" cy="24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1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01" y="1156993"/>
            <a:ext cx="8397798" cy="2982107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133600" y="195712"/>
            <a:ext cx="7924800" cy="1110574"/>
          </a:xfrm>
        </p:spPr>
        <p:txBody>
          <a:bodyPr>
            <a:normAutofit/>
          </a:bodyPr>
          <a:lstStyle/>
          <a:p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P. 27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기출문제 </a:t>
            </a:r>
            <a:r>
              <a:rPr lang="ko-KR" altLang="en-US" sz="3100" b="1" dirty="0" err="1">
                <a:solidFill>
                  <a:schemeClr val="tx2"/>
                </a:solidFill>
                <a:latin typeface="+mj-ea"/>
              </a:rPr>
              <a:t>다시보기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 </a:t>
            </a:r>
            <a:br>
              <a:rPr lang="en-US" altLang="ko-KR" sz="3100" b="1" dirty="0">
                <a:solidFill>
                  <a:schemeClr val="tx2"/>
                </a:solidFill>
                <a:latin typeface="+mj-ea"/>
              </a:rPr>
            </a:b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: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역학적 에너지 보존 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(2017 </a:t>
            </a:r>
            <a:r>
              <a:rPr lang="ko-KR" altLang="en-US" sz="3100" b="1" dirty="0" err="1">
                <a:solidFill>
                  <a:schemeClr val="tx2"/>
                </a:solidFill>
                <a:latin typeface="+mj-ea"/>
              </a:rPr>
              <a:t>대수능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9311" y="3967760"/>
            <a:ext cx="869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운동 방향은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초일 때와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초일 때가 서로 반대이다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질량은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역학적 에너지는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초일 때가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초일 때보다 크다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384" y="5647824"/>
            <a:ext cx="674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03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67135" y="1395355"/>
                <a:ext cx="11346934" cy="27660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그림과 같이 물체가 높이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h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곳에서 가만히 출발하여 마찰이 없는 면을 따라 높이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2h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곳에 도달한다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물체는 수평면 구간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지나는 도중에 각각 운동 방향으로 크기가 같은 힘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를 같은 시간 동안 받는다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높이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2h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인 곳에 도달하였을 때 물체의 속력은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0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이다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A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물체에 한 일을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B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에서 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F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가 물체에 한 일을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라 할 때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는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? (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단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, </a:t>
                </a:r>
                <a:r>
                  <a:rPr lang="ko-KR" altLang="en-US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물체의 크기와 공기 저항은 무시한다</a:t>
                </a:r>
                <a:r>
                  <a:rPr lang="en-US" altLang="ko-KR" sz="24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.)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135" y="1395355"/>
                <a:ext cx="11346934" cy="2766098"/>
              </a:xfrm>
              <a:blipFill>
                <a:blip r:embed="rId2"/>
                <a:stretch>
                  <a:fillRect l="-860" t="-1762" r="-1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600" y="4588370"/>
                <a:ext cx="5765400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ko-KR" altLang="en-US" sz="28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②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ko-KR" altLang="en-US" sz="28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 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ko-KR" altLang="en-US" sz="28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     ④  </a:t>
                </a:r>
                <a:r>
                  <a:rPr lang="en-US" altLang="ko-KR" sz="28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1  </a:t>
                </a:r>
                <a:r>
                  <a:rPr lang="ko-KR" altLang="en-US" sz="2800" dirty="0">
                    <a:latin typeface="돋움" panose="020B0600000101010101" pitchFamily="50" charset="-127"/>
                    <a:ea typeface="돋움" panose="020B0600000101010101" pitchFamily="50" charset="-127"/>
                  </a:rPr>
                  <a:t>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ko-KR" alt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0" y="4588370"/>
                <a:ext cx="5765400" cy="703911"/>
              </a:xfrm>
              <a:prstGeom prst="rect">
                <a:avLst/>
              </a:prstGeom>
              <a:blipFill rotWithShape="0">
                <a:blip r:embed="rId3"/>
                <a:stretch>
                  <a:fillRect l="-2114" t="-870" b="-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133600" y="195712"/>
            <a:ext cx="7924800" cy="1110574"/>
          </a:xfrm>
        </p:spPr>
        <p:txBody>
          <a:bodyPr>
            <a:normAutofit/>
          </a:bodyPr>
          <a:lstStyle/>
          <a:p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P. 28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기출문제 </a:t>
            </a:r>
            <a:r>
              <a:rPr lang="ko-KR" altLang="en-US" sz="3100" b="1" dirty="0" err="1">
                <a:solidFill>
                  <a:schemeClr val="tx2"/>
                </a:solidFill>
                <a:latin typeface="+mj-ea"/>
              </a:rPr>
              <a:t>다시보기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 </a:t>
            </a:r>
            <a:br>
              <a:rPr lang="en-US" altLang="ko-KR" sz="3100" b="1" dirty="0">
                <a:solidFill>
                  <a:schemeClr val="tx2"/>
                </a:solidFill>
                <a:latin typeface="+mj-ea"/>
              </a:rPr>
            </a:b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: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역학적 에너지 보존 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(2017 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대비 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9</a:t>
            </a:r>
            <a:r>
              <a:rPr lang="ko-KR" altLang="en-US" sz="3100" b="1" dirty="0">
                <a:solidFill>
                  <a:schemeClr val="tx2"/>
                </a:solidFill>
                <a:latin typeface="+mj-ea"/>
              </a:rPr>
              <a:t>월 </a:t>
            </a:r>
            <a:r>
              <a:rPr lang="ko-KR" altLang="en-US" sz="3100" b="1" dirty="0" err="1">
                <a:solidFill>
                  <a:schemeClr val="tx2"/>
                </a:solidFill>
                <a:latin typeface="+mj-ea"/>
              </a:rPr>
              <a:t>모평</a:t>
            </a:r>
            <a:r>
              <a:rPr lang="en-US" altLang="ko-KR" sz="3100" b="1" dirty="0">
                <a:solidFill>
                  <a:schemeClr val="tx2"/>
                </a:solidFill>
                <a:latin typeface="+mj-ea"/>
              </a:rPr>
              <a:t>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298" y="3755340"/>
            <a:ext cx="5943569" cy="23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9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(p.29)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862" y="1491807"/>
            <a:ext cx="11450277" cy="1791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01.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그림은 식탁보가 덮여 있는 테이블 위에 물체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A, B, 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놓여 있고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철수가 식탁보를 갑자기 당겨 식탁보만 빼내는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질량은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질량은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이에 대한 설명으로 옳은 것만을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있는 대로 고른 것은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33" y="3283532"/>
            <a:ext cx="7892934" cy="34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점 수능테스트 </a:t>
            </a:r>
            <a:r>
              <a:rPr lang="en-US" altLang="ko-KR" dirty="0"/>
              <a:t>(p.29)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515" y="3451737"/>
            <a:ext cx="1114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&lt;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보기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식탁보를 당겨도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식탁보와 함께 움직이지 않는 것은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제자리에 정지해 있으려는 성질 때문이다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식탁보를 뺀 후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 작용하는 힘의 크기는 같다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921" y="5759786"/>
            <a:ext cx="798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②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ㄴ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③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ㄴ     ④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ㄱ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ㄷ     ⑤ ㄴ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ㄷ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33" y="0"/>
            <a:ext cx="7892934" cy="34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7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0945" y="1697084"/>
            <a:ext cx="6408435" cy="4218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02.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그림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는 질량이 각각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m, 3m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인 두 물체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A, B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를 도르래를 통해 실로 연결하여 운동시키는 모습을 나타낸 것이다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운동 방향은 서로 반대이고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 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에는 연직 아래 방향으로 일정한 힘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F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 계속 작용한다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와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에서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가속도의 크기가 같을 때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F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의 크기는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 (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중력 가속도는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이고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실의 질량 및 모든 마찰과 공기 저항은 무시한다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.)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0945" y="1963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69824" y="5465356"/>
            <a:ext cx="72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  ②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③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④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4mg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    ⑤ 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5mg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20885" y="348808"/>
            <a:ext cx="7550230" cy="856537"/>
          </a:xfrm>
        </p:spPr>
        <p:txBody>
          <a:bodyPr/>
          <a:lstStyle/>
          <a:p>
            <a:r>
              <a:rPr lang="en-US" altLang="ko-KR" dirty="0">
                <a:solidFill>
                  <a:schemeClr val="tx2"/>
                </a:solidFill>
              </a:rPr>
              <a:t>2</a:t>
            </a:r>
            <a:r>
              <a:rPr lang="ko-KR" altLang="en-US" dirty="0">
                <a:solidFill>
                  <a:schemeClr val="tx2"/>
                </a:solidFill>
              </a:rPr>
              <a:t>점 수능테스트 </a:t>
            </a:r>
            <a:r>
              <a:rPr lang="en-US" altLang="ko-KR" dirty="0">
                <a:solidFill>
                  <a:schemeClr val="tx2"/>
                </a:solidFill>
              </a:rPr>
              <a:t>(p.29)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676" y="1597230"/>
            <a:ext cx="5188766" cy="34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707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TM10237559[[fn=교육 테마]]</Template>
  <TotalTime>515</TotalTime>
  <Words>4908</Words>
  <Application>Microsoft Office PowerPoint</Application>
  <PresentationFormat>와이드스크린</PresentationFormat>
  <Paragraphs>263</Paragraphs>
  <Slides>44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3" baseType="lpstr">
      <vt:lpstr>HY그래픽M</vt:lpstr>
      <vt:lpstr>돋움</vt:lpstr>
      <vt:lpstr>맑은 고딕</vt:lpstr>
      <vt:lpstr>Arial</vt:lpstr>
      <vt:lpstr>Cambria Math</vt:lpstr>
      <vt:lpstr>Candara</vt:lpstr>
      <vt:lpstr>Corbel</vt:lpstr>
      <vt:lpstr>Wingdings 3</vt:lpstr>
      <vt:lpstr>New_Education02</vt:lpstr>
      <vt:lpstr>고3 수능특강 물리 Ⅰ</vt:lpstr>
      <vt:lpstr>PowerPoint 프레젠테이션</vt:lpstr>
      <vt:lpstr>PowerPoint 프레젠테이션</vt:lpstr>
      <vt:lpstr>P. 27 기출문제 다시보기  : 역학적 에너지 보존 (2017 대수능)</vt:lpstr>
      <vt:lpstr>P. 27 기출문제 다시보기  : 역학적 에너지 보존 (2017 대수능)</vt:lpstr>
      <vt:lpstr>P. 28 기출문제 다시보기  : 역학적 에너지 보존 (2017 대비 9월 모평)</vt:lpstr>
      <vt:lpstr>2점 수능테스트 (p.29)</vt:lpstr>
      <vt:lpstr>2점 수능테스트 (p.29)</vt:lpstr>
      <vt:lpstr>2점 수능테스트 (p.29)</vt:lpstr>
      <vt:lpstr>2점 수능테스트 (p.29)</vt:lpstr>
      <vt:lpstr>2점 수능테스트 (p.29) – 03.</vt:lpstr>
      <vt:lpstr>2점 수능테스트 (p.29)</vt:lpstr>
      <vt:lpstr>2점 수능테스트 (p.30)</vt:lpstr>
      <vt:lpstr>2점 수능테스트 (p.30)</vt:lpstr>
      <vt:lpstr>2점 수능테스트 (p.30)</vt:lpstr>
      <vt:lpstr>2점 수능테스트 (p.30)</vt:lpstr>
      <vt:lpstr>2점 수능테스트 (p.31)</vt:lpstr>
      <vt:lpstr>2점 수능테스트 (p.31) – 09.</vt:lpstr>
      <vt:lpstr>2점 수능테스트 (p.31)</vt:lpstr>
      <vt:lpstr>2점 수능테스트 (p.31)</vt:lpstr>
      <vt:lpstr>2점 수능테스트 (p.31)</vt:lpstr>
      <vt:lpstr>2점 수능테스트 (p.32)</vt:lpstr>
      <vt:lpstr>2점 수능테스트 (p.32)</vt:lpstr>
      <vt:lpstr>2점 수능테스트 (p.32)</vt:lpstr>
      <vt:lpstr>2점 수능테스트 (p.32)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고3 수능특강 물리 Ⅰ</dc:title>
  <dc:creator>Road</dc:creator>
  <cp:lastModifiedBy>EunJi Kil</cp:lastModifiedBy>
  <cp:revision>76</cp:revision>
  <dcterms:created xsi:type="dcterms:W3CDTF">2017-03-04T06:20:25Z</dcterms:created>
  <dcterms:modified xsi:type="dcterms:W3CDTF">2017-03-12T14:42:39Z</dcterms:modified>
</cp:coreProperties>
</file>