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5" r:id="rId5"/>
    <p:sldId id="259" r:id="rId6"/>
    <p:sldId id="260" r:id="rId7"/>
    <p:sldId id="261" r:id="rId8"/>
    <p:sldId id="263" r:id="rId9"/>
    <p:sldId id="264" r:id="rId10"/>
    <p:sldId id="267" r:id="rId11"/>
    <p:sldId id="266" r:id="rId12"/>
  </p:sldIdLst>
  <p:sldSz cx="9144000" cy="6858000" type="screen4x3"/>
  <p:notesSz cx="6858000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22" autoAdjust="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BE95277-8EAA-48CE-9F7E-905B3FCA8C7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DB605F0-4880-4A12-BD64-F986BCA089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8B%A4%EB%AA%A8%EB%A5%98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ko.wikipedia.org/wiki/%EC%9B%90%EC%8B%9C%ED%99%98%EC%B6%A9%EB%A5%98" TargetMode="External"/><Relationship Id="rId5" Type="http://schemas.openxmlformats.org/officeDocument/2006/relationships/hyperlink" Target="http://ko.wikipedia.org/wiki/%ED%9D%A1%EA%B5%AC%EC%B6%A9" TargetMode="External"/><Relationship Id="rId4" Type="http://schemas.openxmlformats.org/officeDocument/2006/relationships/hyperlink" Target="http://ko.wikipedia.org/wiki/%EB%B9%88%EB%AA%A8%EB%A5%9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D%8C%8C%EC%9D%BC:Regenwurm1.jpg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C%95%94%EC%88%98%ED%95%9C%EB%AA%B8" TargetMode="Externa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ko.wikipedia.org/wiki/%EB%82%9A%EC%8B%9C" TargetMode="External"/><Relationship Id="rId3" Type="http://schemas.openxmlformats.org/officeDocument/2006/relationships/hyperlink" Target="http://ko.wikipedia.org/wiki/%EC%8B%9D%EB%AC%BC" TargetMode="External"/><Relationship Id="rId7" Type="http://schemas.openxmlformats.org/officeDocument/2006/relationships/hyperlink" Target="http://ko.wikipedia.org/wiki/%EB%91%90%EB%8D%94%EC%A7%8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ko.wikipedia.org/wiki/%EC%83%88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ko.wikipedia.org/wiki/%EB%AC%BC%EA%B3%A0%EA%B8%B0" TargetMode="External"/><Relationship Id="rId10" Type="http://schemas.openxmlformats.org/officeDocument/2006/relationships/hyperlink" Target="http://ko.wikipedia.org/wiki/%ED%99%98%EA%B2%BD%EC%98%A4%EC%97%BC" TargetMode="External"/><Relationship Id="rId4" Type="http://schemas.openxmlformats.org/officeDocument/2006/relationships/hyperlink" Target="http://ko.wikipedia.org/wiki/%ED%9D%99" TargetMode="External"/><Relationship Id="rId9" Type="http://schemas.openxmlformats.org/officeDocument/2006/relationships/hyperlink" Target="http://ko.wikipedia.org/wiki/%ED%99%98%EA%B2%B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643866" cy="1500198"/>
          </a:xfrm>
        </p:spPr>
        <p:txBody>
          <a:bodyPr/>
          <a:lstStyle/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지렁이는 물을 좋아할까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?</a:t>
            </a:r>
            <a:endParaRPr lang="ko-KR" altLang="en-US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0" name="부제목 9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500990" cy="857256"/>
          </a:xfrm>
        </p:spPr>
        <p:txBody>
          <a:bodyPr/>
          <a:lstStyle/>
          <a:p>
            <a:pPr algn="r"/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수영초등학교</a:t>
            </a:r>
            <a:r>
              <a:rPr lang="ko-KR" altLang="en-US" dirty="0" smtClean="0"/>
              <a:t> </a:t>
            </a:r>
            <a:r>
              <a:rPr lang="en-US" altLang="ko-KR" dirty="0" smtClean="0"/>
              <a:t>4-7</a:t>
            </a:r>
            <a:r>
              <a:rPr lang="ko-KR" altLang="en-US" dirty="0" err="1" smtClean="0"/>
              <a:t>반오신우</a:t>
            </a:r>
            <a:r>
              <a:rPr lang="en-US" altLang="ko-KR" dirty="0" smtClean="0"/>
              <a:t>,</a:t>
            </a:r>
            <a:r>
              <a:rPr lang="ko-KR" altLang="en-US" dirty="0" smtClean="0"/>
              <a:t> 한주연 </a:t>
            </a:r>
            <a:endParaRPr lang="ko-KR" altLang="en-US" dirty="0"/>
          </a:p>
        </p:txBody>
      </p:sp>
    </p:spTree>
  </p:cSld>
  <p:clrMapOvr>
    <a:masterClrMapping/>
  </p:clrMapOvr>
  <p:transition spd="slow">
    <p:dissolve/>
    <p:sndAc>
      <p:stSnd>
        <p:snd r:embed="rId2" name="cashreg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활동 결과</a:t>
            </a:r>
            <a:endParaRPr lang="ko-KR" alt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71472" y="1785926"/>
            <a:ext cx="8186766" cy="450059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4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714480" y="1643051"/>
          <a:ext cx="6096000" cy="41841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19240"/>
                <a:gridCol w="4476760"/>
              </a:tblGrid>
              <a:tr h="4656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탐구주제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지렁이가  물을  좋아할까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?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19631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탐구활동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1.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세 마리 모두 물기가 있는 쪽으로 이동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2.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실험도중 키친 타올 아래로 지렁이가 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   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들어가는 것을 보았다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</a:p>
                    <a:p>
                      <a:pPr latinLnBrk="1"/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175524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탐구활동 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결과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1.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지렁이는 물이 있는 곳을 좋아한다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2.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하지만 물이 너무 많으면 싫어한다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3.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지렁이는 어두운 곳을 좋아한다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000372"/>
            <a:ext cx="164782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71604" y="1428736"/>
            <a:ext cx="6329410" cy="4429156"/>
          </a:xfrm>
        </p:spPr>
        <p:txBody>
          <a:bodyPr/>
          <a:lstStyle/>
          <a:p>
            <a:pPr algn="ctr"/>
            <a:r>
              <a:rPr lang="ko-KR" altLang="en-US" dirty="0" smtClean="0"/>
              <a:t>발표자 </a:t>
            </a:r>
            <a:r>
              <a:rPr lang="en-US" altLang="ko-KR" dirty="0" smtClean="0"/>
              <a:t>:</a:t>
            </a:r>
            <a:r>
              <a:rPr lang="ko-KR" altLang="en-US" dirty="0" smtClean="0"/>
              <a:t>오신우</a:t>
            </a:r>
            <a:r>
              <a:rPr lang="en-US" altLang="ko-KR" dirty="0" smtClean="0"/>
              <a:t>,</a:t>
            </a:r>
            <a:r>
              <a:rPr lang="ko-KR" altLang="en-US" dirty="0" smtClean="0"/>
              <a:t> 한주연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끝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지렁이는 환형동물</a:t>
            </a:r>
            <a:endParaRPr lang="ko-KR" altLang="en-US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500034" y="2285992"/>
            <a:ext cx="4000529" cy="3786214"/>
          </a:xfrm>
        </p:spPr>
        <p:txBody>
          <a:bodyPr/>
          <a:lstStyle/>
          <a:p>
            <a:pPr lvl="0" latinLnBrk="0"/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3" tooltip="다모류"/>
              </a:rPr>
              <a:t>다모강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 (</a:t>
            </a:r>
            <a:r>
              <a:rPr lang="en-US" dirty="0" err="1" smtClean="0">
                <a:latin typeface="굴림" pitchFamily="50" charset="-127"/>
                <a:ea typeface="굴림" pitchFamily="50" charset="-127"/>
              </a:rPr>
              <a:t>Polychaeta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 </a:t>
            </a:r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  <a:p>
            <a:pPr lvl="0" latinLnBrk="0"/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4" tooltip="빈모류"/>
              </a:rPr>
              <a:t>빈모강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 (</a:t>
            </a:r>
            <a:r>
              <a:rPr lang="en-US" dirty="0" err="1" smtClean="0">
                <a:latin typeface="굴림" pitchFamily="50" charset="-127"/>
                <a:ea typeface="굴림" pitchFamily="50" charset="-127"/>
              </a:rPr>
              <a:t>Clitellata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 </a:t>
            </a:r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  <a:p>
            <a:pPr lvl="0" latinLnBrk="0"/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5" tooltip="흡구충"/>
              </a:rPr>
              <a:t>흡구충강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 (</a:t>
            </a:r>
            <a:r>
              <a:rPr lang="en-US" dirty="0" err="1" smtClean="0">
                <a:latin typeface="굴림" pitchFamily="50" charset="-127"/>
                <a:ea typeface="굴림" pitchFamily="50" charset="-127"/>
              </a:rPr>
              <a:t>Myzostomida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 </a:t>
            </a:r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  <a:p>
            <a:pPr lvl="0" latinLnBrk="0"/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6" tooltip="원시환충류"/>
              </a:rPr>
              <a:t>원시환충강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 (</a:t>
            </a:r>
            <a:r>
              <a:rPr lang="en-US" dirty="0" err="1" smtClean="0">
                <a:latin typeface="굴림" pitchFamily="50" charset="-127"/>
                <a:ea typeface="굴림" pitchFamily="50" charset="-127"/>
              </a:rPr>
              <a:t>Archiannelida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</a:t>
            </a:r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714876" y="2285992"/>
            <a:ext cx="4000529" cy="3786214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환형동물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環形動物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은 몸은 가늘고 길며 좌우대칭을 이룬다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r>
              <a:rPr lang="en-US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머리 부분과 꼬리 부분을 제외하고는 일반적으로 같은 구조의 체절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환절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로 이루어져 있으며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몸 표면은 키틴질의 엷은 막으로 싸여 있고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섬모는 없다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절지동물과 관계가 깊으나 분화 정도가 낮고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발생과 몸의 구조는 연체동물과 가깝다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대부분 바다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·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민물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·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육상의 흙 속에 살며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전 세계에 약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 9,200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종 가량이 알려져 있다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그 중 </a:t>
            </a: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다모강의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종류가 가장 많아 환형동물의 대부분을 차지한다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05072" cy="714380"/>
          </a:xfrm>
        </p:spPr>
        <p:txBody>
          <a:bodyPr/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환형동물의 종류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00528" cy="714380"/>
          </a:xfrm>
          <a:prstGeom prst="roundRect">
            <a:avLst>
              <a:gd name="adj" fmla="val 1324"/>
            </a:avLst>
          </a:prstGeom>
        </p:spPr>
        <p:txBody>
          <a:bodyPr/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특징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>
    <p:wipe dir="r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545927" cy="654032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latin typeface="HY목각파임B" pitchFamily="18" charset="-127"/>
                <a:ea typeface="HY목각파임B" pitchFamily="18" charset="-127"/>
              </a:rPr>
              <a:t>지렁이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4005072" cy="71438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지렁이 모습</a:t>
            </a:r>
            <a:endParaRPr lang="ko-KR" altLang="en-US" sz="32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4"/>
          </p:nvPr>
        </p:nvSpPr>
        <p:spPr>
          <a:xfrm>
            <a:off x="4286248" y="2143116"/>
            <a:ext cx="4357719" cy="3786214"/>
          </a:xfrm>
        </p:spPr>
        <p:txBody>
          <a:bodyPr>
            <a:noAutofit/>
          </a:bodyPr>
          <a:lstStyle/>
          <a:p>
            <a:pPr latinLnBrk="0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계</a:t>
            </a:r>
            <a:r>
              <a:rPr 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:</a:t>
            </a:r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동물계</a:t>
            </a:r>
          </a:p>
          <a:p>
            <a:pPr latinLnBrk="0"/>
            <a:r>
              <a:rPr lang="ko-KR" altLang="en-US" dirty="0" err="1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아계</a:t>
            </a:r>
            <a:r>
              <a:rPr 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:</a:t>
            </a:r>
            <a:r>
              <a:rPr lang="ko-KR" altLang="en-US" dirty="0" err="1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진정후생동물아계</a:t>
            </a:r>
            <a:endParaRPr lang="ko-KR" altLang="en-US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latinLnBrk="0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상문</a:t>
            </a:r>
            <a:r>
              <a:rPr 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:</a:t>
            </a:r>
            <a:r>
              <a:rPr lang="ko-KR" altLang="en-US" dirty="0" err="1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촉수담륜동물상문</a:t>
            </a:r>
            <a:endParaRPr lang="ko-KR" altLang="en-US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latinLnBrk="0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문</a:t>
            </a:r>
            <a:r>
              <a:rPr 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:</a:t>
            </a:r>
            <a:r>
              <a:rPr lang="ko-KR" altLang="en-US" dirty="0" err="1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환형동물문</a:t>
            </a:r>
            <a:endParaRPr lang="ko-KR" altLang="en-US" dirty="0" smtClean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latinLnBrk="0"/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:</a:t>
            </a:r>
            <a:r>
              <a:rPr lang="ko-KR" alt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</a:rPr>
              <a:t>빈모강</a:t>
            </a:r>
            <a:endParaRPr lang="ko-KR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</a:endParaRPr>
          </a:p>
          <a:p>
            <a:pPr latinLnBrk="0"/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아강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:</a:t>
            </a:r>
            <a:r>
              <a:rPr lang="ko-KR" altLang="en-US" b="1" dirty="0" err="1" smtClean="0">
                <a:latin typeface="굴림" pitchFamily="50" charset="-127"/>
                <a:ea typeface="굴림" pitchFamily="50" charset="-127"/>
              </a:rPr>
              <a:t>지렁이아강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 (</a:t>
            </a:r>
            <a:r>
              <a:rPr lang="en-US" dirty="0" err="1" smtClean="0">
                <a:latin typeface="굴림" pitchFamily="50" charset="-127"/>
                <a:ea typeface="굴림" pitchFamily="50" charset="-127"/>
              </a:rPr>
              <a:t>Oligochaeta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)</a:t>
            </a:r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4214810" y="1357298"/>
            <a:ext cx="4000528" cy="71438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생물의 분류</a:t>
            </a:r>
          </a:p>
        </p:txBody>
      </p:sp>
      <p:pic>
        <p:nvPicPr>
          <p:cNvPr id="8" name="내용 개체 틀 7" descr="Lumbricus terrestris">
            <a:hlinkClick r:id="rId3" tooltip="&quot;Lumbricus terrestris&quot;"/>
          </p:cNvPr>
          <p:cNvPicPr>
            <a:picLocks noGr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7224" y="2428868"/>
            <a:ext cx="28575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지렁이 모습</a:t>
            </a:r>
            <a:endParaRPr lang="ko-KR" altLang="en-US" b="1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지렁이와 거머리 모습비교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half" idx="4"/>
          </p:nvPr>
        </p:nvSpPr>
        <p:spPr>
          <a:xfrm>
            <a:off x="4716932" y="1500174"/>
            <a:ext cx="4000529" cy="4714908"/>
          </a:xfrm>
        </p:spPr>
        <p:txBody>
          <a:bodyPr>
            <a:noAutofit/>
          </a:bodyPr>
          <a:lstStyle/>
          <a:p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강모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 [ seta 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剛毛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 ] </a:t>
            </a:r>
            <a:endParaRPr lang="ko-KR" altLang="en-US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후막에서 </a:t>
            </a:r>
            <a:r>
              <a:rPr lang="ko-KR" altLang="en-US" sz="2000" dirty="0" err="1" smtClean="0">
                <a:latin typeface="굴림" pitchFamily="50" charset="-127"/>
                <a:ea typeface="굴림" pitchFamily="50" charset="-127"/>
              </a:rPr>
              <a:t>막벽이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 암색으로 착색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된 딱딱한 털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sz="20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환대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 [ girdle 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環帶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 ] </a:t>
            </a:r>
            <a:endParaRPr lang="ko-KR" altLang="en-US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환형동물 중 </a:t>
            </a:r>
            <a:r>
              <a:rPr lang="ko-KR" altLang="en-US" sz="2000" dirty="0" err="1" smtClean="0">
                <a:latin typeface="굴림" pitchFamily="50" charset="-127"/>
                <a:ea typeface="굴림" pitchFamily="50" charset="-127"/>
              </a:rPr>
              <a:t>빈모류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지렁이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와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err="1" smtClean="0">
                <a:latin typeface="굴림" pitchFamily="50" charset="-127"/>
                <a:ea typeface="굴림" pitchFamily="50" charset="-127"/>
              </a:rPr>
              <a:t>거머리류의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 몸을 둘러싸고 있는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부풀어 오른 허리띠모양의 부위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endParaRPr lang="en-US" altLang="ko-KR" sz="9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몸의 다른 부분과는 색채를 달리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하며 일반적으로 등 쪽으로부터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안장모양으로 몸을 에워싸지만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완전한 고리로 된 경우도 많다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sz="2000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71612"/>
            <a:ext cx="3500462" cy="390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lu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지렁이 생활모습</a:t>
            </a:r>
            <a:endParaRPr lang="ko-KR" altLang="en-US" b="1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571472" y="2214554"/>
            <a:ext cx="4000529" cy="378621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지렁이는 몸의 앞부분을 늘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리면서 흙을 밀어낸 다음 </a:t>
            </a: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뒷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부분을 끌어당기는 </a:t>
            </a: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방법으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로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움직인다</a:t>
            </a:r>
            <a:r>
              <a:rPr lang="en-US" sz="24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두 종류의 근육을 이용하여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기어다닌다</a:t>
            </a:r>
            <a:r>
              <a:rPr lang="en-US" sz="24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환상근은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지렁이의 몸을 감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고 있으며</a:t>
            </a:r>
            <a:r>
              <a:rPr lang="en-US" sz="2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몸을 움츠리게 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하거나 팽창시킨다</a:t>
            </a:r>
            <a:r>
              <a:rPr lang="en-US" sz="24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강모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센털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가 있어 미끄러지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지 않도록 해준다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. 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0034" y="1285860"/>
            <a:ext cx="4005072" cy="714380"/>
          </a:xfrm>
        </p:spPr>
        <p:txBody>
          <a:bodyPr/>
          <a:lstStyle/>
          <a:p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이동방법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4"/>
          </p:nvPr>
        </p:nvSpPr>
        <p:spPr>
          <a:xfrm>
            <a:off x="4786314" y="2214554"/>
            <a:ext cx="4000529" cy="2286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폐나 아가미가 없으며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흙 알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갱이 사이에 있는 공기를 </a:t>
            </a:r>
            <a:r>
              <a:rPr lang="ko-KR" altLang="en-US" sz="2000" dirty="0" err="1" smtClean="0">
                <a:latin typeface="굴림" pitchFamily="50" charset="-127"/>
                <a:ea typeface="굴림" pitchFamily="50" charset="-127"/>
              </a:rPr>
              <a:t>얇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은 피부를 통하여 받아들여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호흡을 한다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환대가 있는데 환대가 있는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쪽이 머리 쪽이다</a:t>
            </a:r>
            <a:r>
              <a:rPr lang="en-US" altLang="ko-KR" sz="20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4714876" y="1285860"/>
            <a:ext cx="4000528" cy="714380"/>
          </a:xfrm>
        </p:spPr>
        <p:txBody>
          <a:bodyPr/>
          <a:lstStyle/>
          <a:p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호흡방법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714884"/>
            <a:ext cx="2098284" cy="1288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내용 개체 틀 4"/>
          <p:cNvSpPr txBox="1">
            <a:spLocks/>
          </p:cNvSpPr>
          <p:nvPr/>
        </p:nvSpPr>
        <p:spPr bwMode="invGray">
          <a:xfrm>
            <a:off x="4786314" y="5000636"/>
            <a:ext cx="1714511" cy="714380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 vert="horz" rtlCol="0"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HY엽서L" pitchFamily="18" charset="-127"/>
                <a:ea typeface="HY엽서L" pitchFamily="18" charset="-127"/>
              </a:rPr>
              <a:t>전자현미경으로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HY엽서L" pitchFamily="18" charset="-127"/>
              <a:ea typeface="HY엽서L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HY엽서L" pitchFamily="18" charset="-127"/>
                <a:ea typeface="HY엽서L" pitchFamily="18" charset="-127"/>
              </a:rPr>
              <a:t>본 지렁이 강모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ransition spd="med">
    <p:pull dir="r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지렁이는 암수한몸</a:t>
            </a:r>
            <a:endParaRPr lang="ko-KR" altLang="en-US" b="1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571472" y="2214554"/>
            <a:ext cx="4000529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지렁이는 </a:t>
            </a:r>
            <a:r>
              <a:rPr lang="en-US" sz="2000" dirty="0" err="1" smtClean="0">
                <a:latin typeface="굴림" pitchFamily="50" charset="-127"/>
                <a:ea typeface="굴림" pitchFamily="50" charset="-127"/>
                <a:hlinkClick r:id="rId3" tooltip="암수한몸"/>
              </a:rPr>
              <a:t>암수한몸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으로서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몸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안에 암수의 생식기가 모두 존재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한다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그러나 생식을 할 때는 두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마리가 교미하여 수정낭 속에 정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자를 방출한다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알이 수정낭 위를 지날 때에 수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정이 이루어지는데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이때 알은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환대에서 분비된 막으로 둘러싸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여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 '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난포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'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라 불린다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0034" y="1285860"/>
            <a:ext cx="4005072" cy="714380"/>
          </a:xfrm>
        </p:spPr>
        <p:txBody>
          <a:bodyPr/>
          <a:lstStyle/>
          <a:p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생  식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4"/>
          </p:nvPr>
        </p:nvSpPr>
        <p:spPr>
          <a:xfrm>
            <a:off x="4786314" y="2214554"/>
            <a:ext cx="4000529" cy="37862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난포의 생김새와 크기는 종류에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따라 다르지만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대부분 양쪽 끝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이 뾰족하다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알은 난포 안에 채워져 있는 흰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단백질 점액 속에 떠 있다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그 후 난포 안에서 발생이 진행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되다가 성체와 비슷한 수의 체절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이 형성되면 비로소 난포를 끌고 </a:t>
            </a:r>
            <a:endParaRPr lang="en-US" altLang="ko-KR" sz="20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굴림" pitchFamily="50" charset="-127"/>
                <a:ea typeface="굴림" pitchFamily="50" charset="-127"/>
              </a:rPr>
              <a:t>나와 부화한다</a:t>
            </a:r>
            <a:r>
              <a:rPr lang="en-US" sz="2000" dirty="0" smtClean="0">
                <a:latin typeface="굴림" pitchFamily="50" charset="-127"/>
                <a:ea typeface="굴림" pitchFamily="50" charset="-127"/>
              </a:rPr>
              <a:t>. </a:t>
            </a:r>
            <a:endParaRPr lang="ko-KR" altLang="en-US" sz="20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4714876" y="1285860"/>
            <a:ext cx="4000528" cy="714380"/>
          </a:xfrm>
        </p:spPr>
        <p:txBody>
          <a:bodyPr/>
          <a:lstStyle/>
          <a:p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알의 부화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1214422"/>
            <a:ext cx="10572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lu"/>
    <p:sndAc>
      <p:stSnd>
        <p:snd r:embed="rId2" name="whoosh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지렁이는 이로운 동물</a:t>
            </a:r>
            <a:endParaRPr lang="ko-KR" altLang="en-US" b="1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sz="half" idx="1"/>
          </p:nvPr>
        </p:nvSpPr>
        <p:spPr>
          <a:xfrm>
            <a:off x="785782" y="1643050"/>
            <a:ext cx="3786218" cy="278608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흔히 볼 수 있는 지렁이는 땅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속에 구멍을 파면서 그 밑바닥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의 흙을 삼킨다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거기에 포함되어 있는 유기물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을 영양분으로 이용한다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따라서 통기나 수분 흡수가 잘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되도록 흙을 일구어주므로 이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들이 지나다닌 토지에서는 </a:t>
            </a:r>
            <a:r>
              <a:rPr lang="en-US" u="sng" dirty="0" smtClean="0">
                <a:latin typeface="굴림" pitchFamily="50" charset="-127"/>
                <a:ea typeface="굴림" pitchFamily="50" charset="-127"/>
                <a:hlinkClick r:id="rId3" tooltip="식물"/>
              </a:rPr>
              <a:t>식</a:t>
            </a:r>
          </a:p>
          <a:p>
            <a:pPr>
              <a:buNone/>
            </a:pPr>
            <a:r>
              <a:rPr lang="en-US" u="sng" dirty="0" smtClean="0">
                <a:latin typeface="굴림" pitchFamily="50" charset="-127"/>
                <a:ea typeface="굴림" pitchFamily="50" charset="-127"/>
                <a:hlinkClick r:id="rId3" tooltip="식물"/>
              </a:rPr>
              <a:t>물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이 잘 자란다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배설물은 항문으로 배출되는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데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지렁이의 배설물은 칼슘과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그 밖의 영양소들이 많이 포함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되어 있어서 지렁이의 배설물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이 있는 </a:t>
            </a:r>
            <a:r>
              <a:rPr lang="en-US" u="sng" dirty="0" smtClean="0">
                <a:latin typeface="굴림" pitchFamily="50" charset="-127"/>
                <a:ea typeface="굴림" pitchFamily="50" charset="-127"/>
                <a:hlinkClick r:id="rId4" tooltip="흙"/>
              </a:rPr>
              <a:t>흙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은 </a:t>
            </a:r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3" tooltip="식물"/>
              </a:rPr>
              <a:t>식물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이 생장하는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데 매우 도움이 되는 기름진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흙이다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지렁이는 </a:t>
            </a:r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5" tooltip="물고기"/>
              </a:rPr>
              <a:t>물고기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en-US" u="sng" dirty="0" smtClean="0">
                <a:latin typeface="굴림" pitchFamily="50" charset="-127"/>
                <a:ea typeface="굴림" pitchFamily="50" charset="-127"/>
                <a:hlinkClick r:id="rId6" tooltip="새"/>
              </a:rPr>
              <a:t>새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7" tooltip="두더지"/>
              </a:rPr>
              <a:t>두더지</a:t>
            </a:r>
            <a:endParaRPr lang="en-US" u="sng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의 중요한 먹이가 되어며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en-US" u="sng" dirty="0" smtClean="0">
                <a:latin typeface="굴림" pitchFamily="50" charset="-127"/>
                <a:ea typeface="굴림" pitchFamily="50" charset="-127"/>
                <a:hlinkClick r:id="rId8" tooltip="낚시"/>
              </a:rPr>
              <a:t>낚</a:t>
            </a:r>
          </a:p>
          <a:p>
            <a:pPr>
              <a:buNone/>
            </a:pPr>
            <a:r>
              <a:rPr lang="en-US" u="sng" dirty="0" smtClean="0">
                <a:latin typeface="굴림" pitchFamily="50" charset="-127"/>
                <a:ea typeface="굴림" pitchFamily="50" charset="-127"/>
                <a:hlinkClick r:id="rId8" tooltip="낚시"/>
              </a:rPr>
              <a:t>시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의 미끼로도 이용되어 </a:t>
            </a:r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9" tooltip="환경"/>
              </a:rPr>
              <a:t>환경</a:t>
            </a:r>
            <a:endParaRPr lang="en-US" u="sng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과 사람에게 매우 유용하다</a:t>
            </a:r>
            <a:r>
              <a:rPr lang="en-US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또한 지렁이는 음식물 쓰레기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를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분해해주어 </a:t>
            </a:r>
            <a:r>
              <a:rPr lang="en-US" u="sng" dirty="0" err="1" smtClean="0">
                <a:latin typeface="굴림" pitchFamily="50" charset="-127"/>
                <a:ea typeface="굴림" pitchFamily="50" charset="-127"/>
                <a:hlinkClick r:id="rId10" tooltip="환경오염"/>
              </a:rPr>
              <a:t>환경오염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을 줄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이는데 도움이 된다</a:t>
            </a:r>
            <a:endParaRPr lang="ko-KR" altLang="en-US" b="1" dirty="0" smtClean="0">
              <a:latin typeface="굴림" pitchFamily="50" charset="-127"/>
              <a:ea typeface="굴림" pitchFamily="50" charset="-127"/>
            </a:endParaRPr>
          </a:p>
          <a:p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571604" y="4572008"/>
            <a:ext cx="2357454" cy="164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  <p:sndAc>
      <p:stSnd>
        <p:snd r:embed="rId2" name="cashreg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계획 세우기</a:t>
            </a:r>
            <a:endParaRPr lang="ko-KR" alt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71472" y="1785926"/>
            <a:ext cx="8186766" cy="450059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4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714480" y="1643050"/>
          <a:ext cx="6096000" cy="39898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19240"/>
                <a:gridCol w="4476760"/>
              </a:tblGrid>
              <a:tr h="6746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탐구주제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지렁이가  물을  좋아할까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?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6429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준비물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itchFamily="50" charset="-127"/>
                          <a:ea typeface="굴림" pitchFamily="50" charset="-127"/>
                        </a:rPr>
                        <a:t>키친타올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물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상자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  <a:r>
                        <a:rPr lang="ko-KR" altLang="en-US" dirty="0" err="1" smtClean="0">
                          <a:latin typeface="굴림" pitchFamily="50" charset="-127"/>
                          <a:ea typeface="굴림" pitchFamily="50" charset="-127"/>
                        </a:rPr>
                        <a:t>초시계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5534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탐구에 함께 참여한 사람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4-7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반 오신우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한주연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20321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탐구활동 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과정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1.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상자 한쪽에는 젖은 키친 </a:t>
                      </a:r>
                      <a:r>
                        <a:rPr lang="ko-KR" altLang="en-US" dirty="0" err="1" smtClean="0">
                          <a:latin typeface="굴림" pitchFamily="50" charset="-127"/>
                          <a:ea typeface="굴림" pitchFamily="50" charset="-127"/>
                        </a:rPr>
                        <a:t>타올을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baseline="0" dirty="0" smtClean="0"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다른 쪽에는 마른 키친 </a:t>
                      </a:r>
                      <a:r>
                        <a:rPr lang="ko-KR" altLang="en-US" dirty="0" err="1" smtClean="0">
                          <a:latin typeface="굴림" pitchFamily="50" charset="-127"/>
                          <a:ea typeface="굴림" pitchFamily="50" charset="-127"/>
                        </a:rPr>
                        <a:t>타올을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 깐다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2.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지렁이를 상자 중간에 놓는다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3.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지렁이가 어느 곳으로 가는지 살펴본다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4.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이동시간을 알아본다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wedg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활동</a:t>
            </a:r>
            <a:endParaRPr lang="ko-KR" alt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71472" y="1785926"/>
            <a:ext cx="8186766" cy="450059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4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714480" y="1643051"/>
          <a:ext cx="6096000" cy="44523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19240"/>
                <a:gridCol w="4476760"/>
              </a:tblGrid>
              <a:tr h="5845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탐구주제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지렁이가  물을  좋아할까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?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10246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이동장소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세 마리 모두 물기가 있는 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키친 타올 쪽으로 이동 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61686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이동시간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1:00, 1:50, 0:15 (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단위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:</a:t>
                      </a:r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초</a:t>
                      </a:r>
                      <a:r>
                        <a:rPr lang="en-US" altLang="ko-KR" dirty="0" smtClean="0"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22031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지렁이 </a:t>
                      </a:r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굴림" pitchFamily="50" charset="-127"/>
                          <a:ea typeface="굴림" pitchFamily="50" charset="-127"/>
                        </a:rPr>
                        <a:t>이동모습</a:t>
                      </a:r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429132"/>
            <a:ext cx="91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429132"/>
            <a:ext cx="91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4429132"/>
            <a:ext cx="1714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환형동물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137</TotalTime>
  <Words>632</Words>
  <Application>Microsoft Office PowerPoint</Application>
  <PresentationFormat>화면 슬라이드 쇼(4:3)</PresentationFormat>
  <Paragraphs>144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환형동물</vt:lpstr>
      <vt:lpstr>지렁이는 물을 좋아할까?</vt:lpstr>
      <vt:lpstr>지렁이는 환형동물</vt:lpstr>
      <vt:lpstr>지렁이 </vt:lpstr>
      <vt:lpstr>지렁이 모습</vt:lpstr>
      <vt:lpstr>지렁이 생활모습</vt:lpstr>
      <vt:lpstr>지렁이는 암수한몸</vt:lpstr>
      <vt:lpstr>지렁이는 이로운 동물</vt:lpstr>
      <vt:lpstr>탐구 계획 세우기</vt:lpstr>
      <vt:lpstr>탐구 활동</vt:lpstr>
      <vt:lpstr>탐구 활동 결과</vt:lpstr>
      <vt:lpstr>발표자 :오신우, 한주연   - 끝 -</vt:lpstr>
    </vt:vector>
  </TitlesOfParts>
  <Company>XP SP3 FINAL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환형동물</dc:title>
  <dc:creator>snoopy</dc:creator>
  <cp:lastModifiedBy>snoopy</cp:lastModifiedBy>
  <cp:revision>19</cp:revision>
  <dcterms:created xsi:type="dcterms:W3CDTF">2011-05-18T05:35:51Z</dcterms:created>
  <dcterms:modified xsi:type="dcterms:W3CDTF">2011-05-19T13:50:11Z</dcterms:modified>
</cp:coreProperties>
</file>