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7" r:id="rId3"/>
    <p:sldId id="270" r:id="rId4"/>
    <p:sldId id="275" r:id="rId5"/>
    <p:sldId id="281" r:id="rId6"/>
    <p:sldId id="291" r:id="rId7"/>
    <p:sldId id="285" r:id="rId8"/>
    <p:sldId id="284" r:id="rId9"/>
    <p:sldId id="286" r:id="rId10"/>
    <p:sldId id="278" r:id="rId11"/>
    <p:sldId id="282" r:id="rId12"/>
    <p:sldId id="283" r:id="rId13"/>
    <p:sldId id="277" r:id="rId14"/>
    <p:sldId id="280" r:id="rId15"/>
    <p:sldId id="292" r:id="rId16"/>
    <p:sldId id="279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859" autoAdjust="0"/>
    <p:restoredTop sz="86414" autoAdjust="0"/>
  </p:normalViewPr>
  <p:slideViewPr>
    <p:cSldViewPr>
      <p:cViewPr varScale="1">
        <p:scale>
          <a:sx n="74" d="100"/>
          <a:sy n="74" d="100"/>
        </p:scale>
        <p:origin x="-8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7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2ECE-73E4-4DBC-B852-B85E8D5D23B8}" type="datetimeFigureOut">
              <a:rPr lang="ko-KR" altLang="en-US" smtClean="0"/>
              <a:pPr/>
              <a:t>2012-08-02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B3E6-58E4-495F-B8BA-1FB1226824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2ECE-73E4-4DBC-B852-B85E8D5D23B8}" type="datetimeFigureOut">
              <a:rPr lang="ko-KR" altLang="en-US" smtClean="0"/>
              <a:pPr/>
              <a:t>2012-08-02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B3E6-58E4-495F-B8BA-1FB1226824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2ECE-73E4-4DBC-B852-B85E8D5D23B8}" type="datetimeFigureOut">
              <a:rPr lang="ko-KR" altLang="en-US" smtClean="0"/>
              <a:pPr/>
              <a:t>2012-08-02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B3E6-58E4-495F-B8BA-1FB1226824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2ECE-73E4-4DBC-B852-B85E8D5D23B8}" type="datetimeFigureOut">
              <a:rPr lang="ko-KR" altLang="en-US" smtClean="0"/>
              <a:pPr/>
              <a:t>2012-08-02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B3E6-58E4-495F-B8BA-1FB1226824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2ECE-73E4-4DBC-B852-B85E8D5D23B8}" type="datetimeFigureOut">
              <a:rPr lang="ko-KR" altLang="en-US" smtClean="0"/>
              <a:pPr/>
              <a:t>2012-08-02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B3E6-58E4-495F-B8BA-1FB1226824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2ECE-73E4-4DBC-B852-B85E8D5D23B8}" type="datetimeFigureOut">
              <a:rPr lang="ko-KR" altLang="en-US" smtClean="0"/>
              <a:pPr/>
              <a:t>2012-08-02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B3E6-58E4-495F-B8BA-1FB1226824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2ECE-73E4-4DBC-B852-B85E8D5D23B8}" type="datetimeFigureOut">
              <a:rPr lang="ko-KR" altLang="en-US" smtClean="0"/>
              <a:pPr/>
              <a:t>2012-08-02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B3E6-58E4-495F-B8BA-1FB1226824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2ECE-73E4-4DBC-B852-B85E8D5D23B8}" type="datetimeFigureOut">
              <a:rPr lang="ko-KR" altLang="en-US" smtClean="0"/>
              <a:pPr/>
              <a:t>2012-08-02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B3E6-58E4-495F-B8BA-1FB1226824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2ECE-73E4-4DBC-B852-B85E8D5D23B8}" type="datetimeFigureOut">
              <a:rPr lang="ko-KR" altLang="en-US" smtClean="0"/>
              <a:pPr/>
              <a:t>2012-08-02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B3E6-58E4-495F-B8BA-1FB1226824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2ECE-73E4-4DBC-B852-B85E8D5D23B8}" type="datetimeFigureOut">
              <a:rPr lang="ko-KR" altLang="en-US" smtClean="0"/>
              <a:pPr/>
              <a:t>2012-08-02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B3E6-58E4-495F-B8BA-1FB1226824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F202ECE-73E4-4DBC-B852-B85E8D5D23B8}" type="datetimeFigureOut">
              <a:rPr lang="ko-KR" altLang="en-US" smtClean="0"/>
              <a:pPr/>
              <a:t>2012-08-02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EA5B3E6-58E4-495F-B8BA-1FB1226824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F202ECE-73E4-4DBC-B852-B85E8D5D23B8}" type="datetimeFigureOut">
              <a:rPr lang="ko-KR" altLang="en-US" smtClean="0"/>
              <a:pPr/>
              <a:t>2012-08-02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EA5B3E6-58E4-495F-B8BA-1FB1226824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afe.naver.com/gikang/49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기어</a:t>
            </a:r>
            <a:r>
              <a:rPr lang="en-US" altLang="ko-K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(</a:t>
            </a:r>
            <a:r>
              <a:rPr lang="ko-KR" alt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톱니바퀴</a:t>
            </a:r>
            <a:r>
              <a:rPr lang="en-US" altLang="ko-K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)</a:t>
            </a:r>
            <a:r>
              <a:rPr lang="ko-KR" alt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의원리</a:t>
            </a:r>
            <a:endParaRPr lang="ko-KR" altLang="en-US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34000" endA="740" endPos="53000" dir="5400000" sy="-100000" algn="bl" rotWithShape="0"/>
              </a:effectLst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>
                <a:solidFill>
                  <a:srgbClr val="FFFF00"/>
                </a:solidFill>
              </a:rPr>
              <a:t>한림초등학교</a:t>
            </a:r>
            <a:endParaRPr lang="en-US" altLang="ko-KR" b="1" dirty="0" smtClean="0">
              <a:solidFill>
                <a:srgbClr val="FFFF00"/>
              </a:solidFill>
            </a:endParaRPr>
          </a:p>
          <a:p>
            <a:r>
              <a:rPr lang="en-US" altLang="ko-KR" b="1" dirty="0" smtClean="0">
                <a:solidFill>
                  <a:srgbClr val="FFFF00"/>
                </a:solidFill>
              </a:rPr>
              <a:t>6</a:t>
            </a:r>
            <a:r>
              <a:rPr lang="ko-KR" altLang="en-US" b="1" dirty="0" smtClean="0">
                <a:solidFill>
                  <a:srgbClr val="FFFF00"/>
                </a:solidFill>
              </a:rPr>
              <a:t>학년수학영재                                                                                                 임지혁</a:t>
            </a:r>
            <a:endParaRPr lang="ko-KR" alt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4.</a:t>
            </a:r>
            <a:r>
              <a:rPr lang="ko-KR" altLang="en-US" dirty="0" smtClean="0">
                <a:solidFill>
                  <a:srgbClr val="FFFF00"/>
                </a:solidFill>
              </a:rPr>
              <a:t>탐구의 실제 </a:t>
            </a:r>
            <a:r>
              <a:rPr lang="en-US" altLang="ko-KR" dirty="0" smtClean="0">
                <a:solidFill>
                  <a:srgbClr val="FFFF00"/>
                </a:solidFill>
              </a:rPr>
              <a:t>–</a:t>
            </a:r>
            <a:r>
              <a:rPr lang="ko-KR" altLang="en-US" dirty="0" smtClean="0">
                <a:solidFill>
                  <a:srgbClr val="FFFF00"/>
                </a:solidFill>
              </a:rPr>
              <a:t>속도효율에 따른 기어 분류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2232391"/>
            <a:ext cx="885828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3200" dirty="0" smtClean="0"/>
              <a:t>평 기어란</a:t>
            </a:r>
            <a:r>
              <a:rPr lang="en-US" altLang="ko-KR" sz="3200" dirty="0" smtClean="0"/>
              <a:t>?</a:t>
            </a:r>
          </a:p>
          <a:p>
            <a:pPr>
              <a:buNone/>
            </a:pPr>
            <a:r>
              <a:rPr lang="ko-KR" altLang="en-US" dirty="0" smtClean="0"/>
              <a:t>두 축이 평행할 때 동력 전달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실생활에 쓰이는 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시계</a:t>
            </a:r>
            <a:r>
              <a:rPr lang="en-US" altLang="ko-KR" dirty="0" smtClean="0"/>
              <a:t>,</a:t>
            </a:r>
            <a:r>
              <a:rPr lang="ko-KR" altLang="en-US" dirty="0" smtClean="0"/>
              <a:t>선반</a:t>
            </a:r>
            <a:r>
              <a:rPr lang="en-US" altLang="ko-KR" dirty="0" smtClean="0"/>
              <a:t>,</a:t>
            </a:r>
            <a:r>
              <a:rPr lang="ko-KR" altLang="en-US" dirty="0" smtClean="0"/>
              <a:t>자전거</a:t>
            </a:r>
            <a:r>
              <a:rPr lang="en-US" altLang="ko-KR" dirty="0" smtClean="0"/>
              <a:t>,</a:t>
            </a:r>
            <a:r>
              <a:rPr lang="ko-KR" altLang="en-US" dirty="0" smtClean="0"/>
              <a:t>내연기관 등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평 기어를 활용한 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시계</a:t>
            </a:r>
            <a:r>
              <a:rPr lang="en-US" altLang="ko-KR" dirty="0" smtClean="0"/>
              <a:t>,</a:t>
            </a:r>
            <a:r>
              <a:rPr lang="ko-KR" altLang="en-US" dirty="0" smtClean="0"/>
              <a:t>선반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ko-KR" altLang="en-US" dirty="0" smtClean="0"/>
              <a:t>자전거</a:t>
            </a:r>
            <a:r>
              <a:rPr lang="en-US" altLang="ko-KR" dirty="0" smtClean="0"/>
              <a:t>,</a:t>
            </a:r>
            <a:r>
              <a:rPr lang="ko-KR" altLang="en-US" dirty="0" smtClean="0"/>
              <a:t>내연기관 등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31287" t="35758" r="53465" b="41078"/>
          <a:stretch>
            <a:fillRect/>
          </a:stretch>
        </p:blipFill>
        <p:spPr bwMode="auto">
          <a:xfrm>
            <a:off x="5357818" y="2922454"/>
            <a:ext cx="3786182" cy="3578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00034" y="1857364"/>
            <a:ext cx="3155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나</a:t>
            </a:r>
            <a:r>
              <a:rPr lang="en-US" altLang="ko-KR" dirty="0" smtClean="0"/>
              <a:t>. </a:t>
            </a:r>
            <a:r>
              <a:rPr lang="ko-KR" altLang="en-US" dirty="0" smtClean="0"/>
              <a:t>속도효율에 따른 기어분류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4.</a:t>
            </a:r>
            <a:r>
              <a:rPr lang="ko-KR" altLang="en-US" dirty="0" smtClean="0">
                <a:solidFill>
                  <a:srgbClr val="FFFF00"/>
                </a:solidFill>
              </a:rPr>
              <a:t>탐구의 실제 </a:t>
            </a:r>
            <a:r>
              <a:rPr lang="en-US" altLang="ko-KR" dirty="0" smtClean="0">
                <a:solidFill>
                  <a:srgbClr val="FFFF00"/>
                </a:solidFill>
              </a:rPr>
              <a:t>–</a:t>
            </a:r>
            <a:r>
              <a:rPr lang="ko-KR" altLang="en-US" dirty="0" smtClean="0">
                <a:solidFill>
                  <a:srgbClr val="FFFF00"/>
                </a:solidFill>
              </a:rPr>
              <a:t>탐구 </a:t>
            </a:r>
            <a:r>
              <a:rPr lang="en-US" altLang="ko-KR" dirty="0" smtClean="0">
                <a:solidFill>
                  <a:srgbClr val="FFFF00"/>
                </a:solidFill>
              </a:rPr>
              <a:t>1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가속기어란</a:t>
            </a:r>
            <a:r>
              <a:rPr lang="en-US" altLang="ko-KR" dirty="0" smtClean="0"/>
              <a:t>?</a:t>
            </a:r>
          </a:p>
          <a:p>
            <a:r>
              <a:rPr lang="ko-KR" altLang="en-US" dirty="0" smtClean="0"/>
              <a:t>힘은 약하고 속도는 빠른 기어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가속기어를 활용한 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자전거</a:t>
            </a:r>
            <a:r>
              <a:rPr lang="en-US" altLang="ko-KR" dirty="0" smtClean="0"/>
              <a:t>,</a:t>
            </a:r>
            <a:r>
              <a:rPr lang="ko-KR" altLang="en-US" dirty="0" smtClean="0"/>
              <a:t> 등</a:t>
            </a:r>
            <a:endParaRPr lang="en-US" altLang="ko-KR" dirty="0" smtClean="0"/>
          </a:p>
          <a:p>
            <a:endParaRPr lang="ko-KR" altLang="en-US" dirty="0"/>
          </a:p>
        </p:txBody>
      </p:sp>
      <p:pic>
        <p:nvPicPr>
          <p:cNvPr id="7170" name="Picture 2" descr="http://postfiles7.naver.net/20120625_70/mms240_1340632924545AJChu_JPEG/2012-06-25_22-25-05_703.jpg?type=w2"/>
          <p:cNvPicPr>
            <a:picLocks noChangeAspect="1" noChangeArrowheads="1"/>
          </p:cNvPicPr>
          <p:nvPr/>
        </p:nvPicPr>
        <p:blipFill>
          <a:blip r:embed="rId2"/>
          <a:srcRect l="19149" t="24415" r="31188" b="25226"/>
          <a:stretch>
            <a:fillRect/>
          </a:stretch>
        </p:blipFill>
        <p:spPr bwMode="auto">
          <a:xfrm>
            <a:off x="3214678" y="3429000"/>
            <a:ext cx="5500726" cy="314323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직사각형 8"/>
          <p:cNvSpPr/>
          <p:nvPr/>
        </p:nvSpPr>
        <p:spPr>
          <a:xfrm>
            <a:off x="3428992" y="5429264"/>
            <a:ext cx="178595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동력 축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4.</a:t>
            </a:r>
            <a:r>
              <a:rPr lang="ko-KR" altLang="en-US" dirty="0" smtClean="0">
                <a:solidFill>
                  <a:srgbClr val="FFFF00"/>
                </a:solidFill>
              </a:rPr>
              <a:t>탐구의 실제 </a:t>
            </a:r>
            <a:r>
              <a:rPr lang="en-US" altLang="ko-KR" dirty="0" smtClean="0">
                <a:solidFill>
                  <a:srgbClr val="FFFF00"/>
                </a:solidFill>
              </a:rPr>
              <a:t>–</a:t>
            </a:r>
            <a:r>
              <a:rPr lang="ko-KR" altLang="en-US" dirty="0" smtClean="0">
                <a:solidFill>
                  <a:srgbClr val="FFFF00"/>
                </a:solidFill>
              </a:rPr>
              <a:t>탐구 </a:t>
            </a:r>
            <a:r>
              <a:rPr lang="en-US" altLang="ko-KR" dirty="0" smtClean="0">
                <a:solidFill>
                  <a:srgbClr val="FFFF00"/>
                </a:solidFill>
              </a:rPr>
              <a:t>2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감속기어란</a:t>
            </a:r>
            <a:r>
              <a:rPr lang="en-US" altLang="ko-KR" dirty="0" smtClean="0"/>
              <a:t>?</a:t>
            </a:r>
          </a:p>
          <a:p>
            <a:r>
              <a:rPr lang="ko-KR" altLang="en-US" dirty="0" smtClean="0"/>
              <a:t>힘은 세고 속도는 느린 기어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감속기어를 활용한 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전동 유모차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ko-KR" altLang="en-US" dirty="0" smtClean="0"/>
              <a:t>전동차</a:t>
            </a:r>
            <a:r>
              <a:rPr lang="en-US" altLang="ko-KR" dirty="0" smtClean="0"/>
              <a:t>,</a:t>
            </a:r>
            <a:r>
              <a:rPr lang="ko-KR" altLang="en-US" dirty="0" smtClean="0"/>
              <a:t>자전거 등</a:t>
            </a:r>
            <a:endParaRPr lang="en-US" altLang="ko-KR" dirty="0" smtClean="0"/>
          </a:p>
          <a:p>
            <a:endParaRPr lang="ko-KR" altLang="en-US" dirty="0"/>
          </a:p>
        </p:txBody>
      </p:sp>
      <p:pic>
        <p:nvPicPr>
          <p:cNvPr id="6146" name="Picture 2" descr="http://postfiles8.naver.net/20120625_279/mms240_1340632925449PfbFJ_JPEG/2012-06-25_22-26-30_425.jpg?type=w2"/>
          <p:cNvPicPr>
            <a:picLocks noChangeAspect="1" noChangeArrowheads="1"/>
          </p:cNvPicPr>
          <p:nvPr/>
        </p:nvPicPr>
        <p:blipFill>
          <a:blip r:embed="rId2"/>
          <a:srcRect l="6081" t="13669" r="18918" b="17985"/>
          <a:stretch>
            <a:fillRect/>
          </a:stretch>
        </p:blipFill>
        <p:spPr bwMode="auto">
          <a:xfrm>
            <a:off x="4575194" y="3929066"/>
            <a:ext cx="3925896" cy="2407654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/>
        </p:nvSpPr>
        <p:spPr>
          <a:xfrm>
            <a:off x="4857752" y="4429132"/>
            <a:ext cx="157163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동력 축</a:t>
            </a:r>
            <a:endParaRPr lang="en-US" altLang="ko-KR" sz="3200" dirty="0" smtClean="0"/>
          </a:p>
        </p:txBody>
      </p:sp>
      <p:pic>
        <p:nvPicPr>
          <p:cNvPr id="6" name="Picture 2" descr="C:\Documents and Settings\한림초 컴교실\My Documents\My Pictures\ugc.jpg"/>
          <p:cNvPicPr>
            <a:picLocks noChangeAspect="1" noChangeArrowheads="1"/>
          </p:cNvPicPr>
          <p:nvPr/>
        </p:nvPicPr>
        <p:blipFill>
          <a:blip r:embed="rId3"/>
          <a:srcRect l="43873" t="27960" r="10361" b="16119"/>
          <a:stretch>
            <a:fillRect/>
          </a:stretch>
        </p:blipFill>
        <p:spPr bwMode="auto">
          <a:xfrm>
            <a:off x="1000100" y="4357694"/>
            <a:ext cx="3272258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4.</a:t>
            </a:r>
            <a:r>
              <a:rPr lang="ko-KR" altLang="en-US" dirty="0" smtClean="0">
                <a:solidFill>
                  <a:srgbClr val="FFFF00"/>
                </a:solidFill>
              </a:rPr>
              <a:t>탐구의 실제 </a:t>
            </a:r>
            <a:r>
              <a:rPr lang="en-US" altLang="ko-KR" dirty="0" smtClean="0">
                <a:solidFill>
                  <a:srgbClr val="FFFF00"/>
                </a:solidFill>
              </a:rPr>
              <a:t>–</a:t>
            </a:r>
            <a:r>
              <a:rPr lang="ko-KR" altLang="en-US" dirty="0" smtClean="0">
                <a:solidFill>
                  <a:srgbClr val="FFFF00"/>
                </a:solidFill>
              </a:rPr>
              <a:t>탐구 </a:t>
            </a:r>
            <a:r>
              <a:rPr lang="en-US" altLang="ko-KR" dirty="0" smtClean="0">
                <a:solidFill>
                  <a:srgbClr val="FFFF00"/>
                </a:solidFill>
              </a:rPr>
              <a:t>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 smtClean="0"/>
              <a:t>톱니바퀴의 장점</a:t>
            </a:r>
            <a:endParaRPr lang="en-US" altLang="ko-KR" sz="3200" dirty="0" smtClean="0"/>
          </a:p>
          <a:p>
            <a:r>
              <a:rPr lang="en-US" altLang="ko-KR" dirty="0" smtClean="0"/>
              <a:t>1</a:t>
            </a:r>
            <a:r>
              <a:rPr lang="en-US" altLang="ko-KR" sz="3200" dirty="0" smtClean="0"/>
              <a:t>.</a:t>
            </a:r>
            <a:r>
              <a:rPr lang="ko-KR" altLang="en-US" dirty="0" smtClean="0"/>
              <a:t> </a:t>
            </a:r>
            <a:r>
              <a:rPr lang="ko-KR" altLang="en-US" dirty="0" smtClean="0"/>
              <a:t>톱니바퀴가 있음으로 해서 운동의 회전축을 바꿀 수가 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r>
              <a:rPr lang="en-US" altLang="ko-KR" dirty="0" smtClean="0"/>
              <a:t>2</a:t>
            </a:r>
            <a:r>
              <a:rPr lang="en-US" altLang="ko-KR" smtClean="0"/>
              <a:t>.</a:t>
            </a:r>
            <a:r>
              <a:rPr lang="ko-KR" altLang="en-US" dirty="0" smtClean="0"/>
              <a:t>운동의 속도를 느리게 바꾸거나 더 빨라지게 바꿀 수가 있습니다</a:t>
            </a:r>
            <a:r>
              <a:rPr lang="en-US" altLang="ko-KR" dirty="0" smtClean="0"/>
              <a:t>.</a:t>
            </a:r>
          </a:p>
          <a:p>
            <a:endParaRPr lang="en-US" altLang="ko-KR" sz="3200" dirty="0" smtClean="0"/>
          </a:p>
          <a:p>
            <a:r>
              <a:rPr lang="ko-KR" altLang="en-US" sz="3200" dirty="0" smtClean="0"/>
              <a:t>톱니바퀴의  단점</a:t>
            </a:r>
            <a:endParaRPr lang="en-US" altLang="ko-KR" sz="3200" dirty="0" smtClean="0"/>
          </a:p>
          <a:p>
            <a:r>
              <a:rPr lang="en-US" altLang="ko-KR" sz="3200" dirty="0" smtClean="0"/>
              <a:t>1. </a:t>
            </a:r>
            <a:r>
              <a:rPr lang="ko-KR" altLang="en-US" sz="3200" dirty="0" smtClean="0"/>
              <a:t>톱니바퀴에 찔리면 아프다</a:t>
            </a:r>
            <a:r>
              <a:rPr lang="en-US" altLang="ko-KR" sz="3200" dirty="0" smtClean="0"/>
              <a:t>.</a:t>
            </a:r>
            <a:br>
              <a:rPr lang="en-US" altLang="ko-KR" sz="3200" dirty="0" smtClean="0"/>
            </a:b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5.</a:t>
            </a:r>
            <a:r>
              <a:rPr lang="ko-KR" altLang="en-US" dirty="0" smtClean="0">
                <a:solidFill>
                  <a:srgbClr val="FFFF00"/>
                </a:solidFill>
              </a:rPr>
              <a:t>결론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자전거를 이용한 기어의 효과에는</a:t>
            </a:r>
            <a:endParaRPr lang="en-US" altLang="ko-KR" dirty="0" smtClean="0"/>
          </a:p>
          <a:p>
            <a:r>
              <a:rPr lang="ko-KR" altLang="en-US" dirty="0" smtClean="0"/>
              <a:t>지형에 맞는 알맞은 기어를 효과적으로 사용할 수 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오르막길을 올라갈 때 에는 감속기어를 사용해서 편하게 간다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일정한속도로 가고 싶으면 평 기어를 사용한다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빨리 가고 싶으면 가속기어를 사용한다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6. </a:t>
            </a:r>
            <a:r>
              <a:rPr lang="ko-KR" altLang="en-US" dirty="0" smtClean="0">
                <a:solidFill>
                  <a:srgbClr val="FFFF00"/>
                </a:solidFill>
              </a:rPr>
              <a:t>참고문헌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http://cafe.naver.com/gikang/490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7. </a:t>
            </a:r>
            <a:r>
              <a:rPr lang="ko-KR" altLang="en-US" dirty="0" smtClean="0">
                <a:solidFill>
                  <a:srgbClr val="FFFF00"/>
                </a:solidFill>
              </a:rPr>
              <a:t>산출물 소감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1. </a:t>
            </a:r>
            <a:r>
              <a:rPr lang="ko-KR" altLang="en-US" dirty="0" smtClean="0">
                <a:solidFill>
                  <a:srgbClr val="FFFF00"/>
                </a:solidFill>
              </a:rPr>
              <a:t>탐구동기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3200" dirty="0" smtClean="0"/>
              <a:t>자전거를 타고 가는데 너무 힘이 들었었다</a:t>
            </a:r>
            <a:r>
              <a:rPr lang="en-US" altLang="ko-KR" sz="32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3200" dirty="0" smtClean="0"/>
              <a:t>그때 나는 힘을 덜 들이고 가는 방법이 없을까 하고 생각하였다</a:t>
            </a:r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2.</a:t>
            </a:r>
            <a:r>
              <a:rPr lang="ko-KR" altLang="en-US" dirty="0" smtClean="0">
                <a:solidFill>
                  <a:srgbClr val="FFFF00"/>
                </a:solidFill>
              </a:rPr>
              <a:t>탐구목적 및 탐구 문제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altLang="ko-KR" sz="3200" dirty="0" smtClean="0"/>
              <a:t>1.</a:t>
            </a:r>
            <a:r>
              <a:rPr lang="ko-KR" altLang="en-US" sz="3200" dirty="0" smtClean="0"/>
              <a:t>기어의 종류에 대하여 조사한다</a:t>
            </a:r>
            <a:r>
              <a:rPr lang="en-US" altLang="ko-KR" sz="3200" dirty="0" smtClean="0"/>
              <a:t>.</a:t>
            </a:r>
          </a:p>
          <a:p>
            <a:pPr>
              <a:lnSpc>
                <a:spcPct val="200000"/>
              </a:lnSpc>
              <a:buNone/>
            </a:pPr>
            <a:r>
              <a:rPr lang="en-US" altLang="ko-KR" sz="3200" dirty="0" smtClean="0"/>
              <a:t>2.</a:t>
            </a:r>
            <a:r>
              <a:rPr lang="ko-KR" altLang="en-US" sz="3200" dirty="0" smtClean="0"/>
              <a:t>속도효율에 따른 기어 분류를 해본다</a:t>
            </a:r>
            <a:r>
              <a:rPr lang="en-US" altLang="ko-KR" sz="3200" dirty="0" smtClean="0"/>
              <a:t>.</a:t>
            </a:r>
          </a:p>
          <a:p>
            <a:pPr>
              <a:lnSpc>
                <a:spcPct val="200000"/>
              </a:lnSpc>
              <a:buNone/>
            </a:pPr>
            <a:r>
              <a:rPr lang="en-US" altLang="ko-KR" dirty="0" smtClean="0"/>
              <a:t>3.</a:t>
            </a:r>
            <a:r>
              <a:rPr lang="ko-KR" altLang="en-US" sz="3200" dirty="0" smtClean="0"/>
              <a:t>톱니바퀴의 장단점을 알아본다</a:t>
            </a:r>
            <a:r>
              <a:rPr lang="en-US" altLang="ko-KR" sz="3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3.</a:t>
            </a:r>
            <a:r>
              <a:rPr lang="ko-KR" altLang="en-US" dirty="0" err="1" smtClean="0">
                <a:solidFill>
                  <a:srgbClr val="FFFF00"/>
                </a:solidFill>
              </a:rPr>
              <a:t>이론적배경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sz="5800" dirty="0" smtClean="0"/>
              <a:t>톱니바퀴</a:t>
            </a:r>
            <a:r>
              <a:rPr lang="en-US" altLang="ko-KR" sz="5800" dirty="0" smtClean="0"/>
              <a:t>(</a:t>
            </a:r>
            <a:r>
              <a:rPr lang="ko-KR" altLang="en-US" sz="5800" dirty="0" smtClean="0"/>
              <a:t>기어</a:t>
            </a:r>
            <a:r>
              <a:rPr lang="en-US" altLang="ko-KR" sz="5800" dirty="0" smtClean="0"/>
              <a:t>)</a:t>
            </a:r>
            <a:r>
              <a:rPr lang="ko-KR" altLang="en-US" sz="5800" dirty="0" smtClean="0"/>
              <a:t>의 역사는 기원전부터 시작하여 </a:t>
            </a:r>
            <a:r>
              <a:rPr lang="en-US" altLang="ko-KR" sz="5800" dirty="0" smtClean="0"/>
              <a:t>17</a:t>
            </a:r>
            <a:r>
              <a:rPr lang="ko-KR" altLang="en-US" sz="5800" dirty="0" smtClean="0"/>
              <a:t>세기에 이르러 수차나 시계의 제작으로 과학적인 연구가 되어 왔다</a:t>
            </a:r>
            <a:r>
              <a:rPr lang="en-US" altLang="ko-KR" sz="5800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sz="5800" dirty="0" smtClean="0"/>
              <a:t>톱니란</a:t>
            </a:r>
            <a:r>
              <a:rPr lang="en-US" altLang="ko-KR" sz="5800" dirty="0" smtClean="0"/>
              <a:t>?</a:t>
            </a:r>
          </a:p>
          <a:p>
            <a:pPr>
              <a:lnSpc>
                <a:spcPct val="170000"/>
              </a:lnSpc>
            </a:pPr>
            <a:r>
              <a:rPr lang="ko-KR" altLang="en-US" sz="5800" dirty="0" smtClean="0"/>
              <a:t>둘레에 일정한 간격으로 톱니를 내어 만든 바퀴</a:t>
            </a:r>
            <a:r>
              <a:rPr lang="en-US" altLang="ko-KR" sz="5800" dirty="0" smtClean="0"/>
              <a:t>. </a:t>
            </a:r>
            <a:r>
              <a:rPr lang="ko-KR" altLang="en-US" sz="5800" dirty="0" smtClean="0"/>
              <a:t>이가 서로 맞물려 돌아감으로써 동력을 전달한다</a:t>
            </a:r>
            <a:r>
              <a:rPr lang="en-US" altLang="ko-KR" sz="5800" dirty="0" smtClean="0"/>
              <a:t>.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4.</a:t>
            </a:r>
            <a:r>
              <a:rPr lang="ko-KR" altLang="en-US" dirty="0" smtClean="0">
                <a:solidFill>
                  <a:srgbClr val="FFFF00"/>
                </a:solidFill>
              </a:rPr>
              <a:t>탐구의 실제 </a:t>
            </a:r>
            <a:r>
              <a:rPr lang="en-US" altLang="ko-KR" dirty="0" smtClean="0">
                <a:solidFill>
                  <a:srgbClr val="FFFF00"/>
                </a:solidFill>
              </a:rPr>
              <a:t>–</a:t>
            </a:r>
            <a:r>
              <a:rPr lang="ko-KR" altLang="en-US" dirty="0" smtClean="0">
                <a:solidFill>
                  <a:srgbClr val="FFFF00"/>
                </a:solidFill>
              </a:rPr>
              <a:t>탐구 </a:t>
            </a:r>
            <a:r>
              <a:rPr lang="en-US" altLang="ko-KR" dirty="0" smtClean="0">
                <a:solidFill>
                  <a:srgbClr val="FFFF00"/>
                </a:solidFill>
              </a:rPr>
              <a:t>1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14282" y="2786058"/>
            <a:ext cx="8501122" cy="3571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1928802"/>
            <a:ext cx="29193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smtClean="0"/>
              <a:t>가</a:t>
            </a:r>
            <a:r>
              <a:rPr lang="en-US" altLang="ko-KR" sz="3200" dirty="0" smtClean="0"/>
              <a:t>. </a:t>
            </a:r>
            <a:r>
              <a:rPr lang="ko-KR" altLang="en-US" sz="3200" dirty="0" smtClean="0"/>
              <a:t>기어의 종류</a:t>
            </a:r>
            <a:endParaRPr lang="ko-KR" altLang="en-US" sz="3200" dirty="0"/>
          </a:p>
        </p:txBody>
      </p:sp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328990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                      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b="1" dirty="0" smtClean="0"/>
              <a:t>기어의 종류에는 </a:t>
            </a:r>
            <a:r>
              <a:rPr lang="ko-KR" altLang="en-US" b="1" dirty="0" err="1" smtClean="0"/>
              <a:t>헬리컬</a:t>
            </a:r>
            <a:r>
              <a:rPr lang="ko-KR" altLang="en-US" b="1" dirty="0" smtClean="0"/>
              <a:t> 기어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베벨</a:t>
            </a:r>
            <a:r>
              <a:rPr lang="ko-KR" altLang="en-US" b="1" dirty="0" smtClean="0"/>
              <a:t> 기어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웜</a:t>
            </a:r>
            <a:r>
              <a:rPr lang="ko-KR" altLang="en-US" b="1" dirty="0" smtClean="0"/>
              <a:t> 기어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래크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피니언</a:t>
            </a:r>
            <a:r>
              <a:rPr lang="ko-KR" altLang="en-US" b="1" dirty="0" smtClean="0"/>
              <a:t> 등이 있다</a:t>
            </a:r>
            <a:r>
              <a:rPr lang="en-US" altLang="ko-KR" b="1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4.</a:t>
            </a:r>
            <a:r>
              <a:rPr lang="ko-KR" altLang="en-US" dirty="0" smtClean="0">
                <a:solidFill>
                  <a:srgbClr val="FFFF00"/>
                </a:solidFill>
              </a:rPr>
              <a:t>탐구의 실제 </a:t>
            </a:r>
            <a:r>
              <a:rPr lang="en-US" altLang="ko-KR" dirty="0" smtClean="0">
                <a:solidFill>
                  <a:srgbClr val="FFFF00"/>
                </a:solidFill>
              </a:rPr>
              <a:t>–</a:t>
            </a:r>
            <a:r>
              <a:rPr lang="ko-KR" altLang="en-US" dirty="0" smtClean="0">
                <a:solidFill>
                  <a:srgbClr val="FFFF00"/>
                </a:solidFill>
              </a:rPr>
              <a:t>탐구 </a:t>
            </a:r>
            <a:r>
              <a:rPr lang="en-US" altLang="ko-KR" dirty="0" smtClean="0">
                <a:solidFill>
                  <a:srgbClr val="FFFF00"/>
                </a:solidFill>
              </a:rPr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헬리켈</a:t>
            </a:r>
            <a:r>
              <a:rPr lang="ko-KR" altLang="en-US" dirty="0" smtClean="0"/>
              <a:t> 기어</a:t>
            </a:r>
            <a:endParaRPr lang="en-US" altLang="ko-KR" dirty="0" smtClean="0"/>
          </a:p>
          <a:p>
            <a:r>
              <a:rPr lang="ko-KR" altLang="en-US" dirty="0" smtClean="0"/>
              <a:t>두 축이 평행할 때 물림이 원할 하여 소음이 적음</a:t>
            </a:r>
            <a:endParaRPr lang="en-US" altLang="ko-KR" dirty="0" smtClean="0"/>
          </a:p>
          <a:p>
            <a:r>
              <a:rPr lang="ko-KR" altLang="en-US" dirty="0" err="1" smtClean="0"/>
              <a:t>헬리컬</a:t>
            </a:r>
            <a:r>
              <a:rPr lang="ko-KR" altLang="en-US" dirty="0" smtClean="0"/>
              <a:t> 기어</a:t>
            </a:r>
            <a:endParaRPr lang="en-US" altLang="ko-KR" dirty="0" smtClean="0"/>
          </a:p>
          <a:p>
            <a:r>
              <a:rPr lang="en-US" altLang="ko-KR" dirty="0" smtClean="0"/>
              <a:t>: </a:t>
            </a:r>
            <a:r>
              <a:rPr lang="ko-KR" altLang="en-US" dirty="0" smtClean="0"/>
              <a:t>공작기계</a:t>
            </a:r>
            <a:r>
              <a:rPr lang="en-US" altLang="ko-KR" dirty="0" smtClean="0"/>
              <a:t>,</a:t>
            </a:r>
            <a:r>
              <a:rPr lang="ko-KR" altLang="en-US" dirty="0" smtClean="0"/>
              <a:t>내연기관 등</a:t>
            </a:r>
            <a:endParaRPr lang="en-US" altLang="ko-KR" dirty="0" smtClean="0"/>
          </a:p>
        </p:txBody>
      </p:sp>
      <p:pic>
        <p:nvPicPr>
          <p:cNvPr id="4" name="Picture 3" descr="C:\Documents and Settings\한림초 컴교실\My Documents\My Pictures\%B1%E2%BE%EE%C0%C7%C1%BE%B7%F9%BF%CD%BF%EB%B5%B5_kdy4480.jpg"/>
          <p:cNvPicPr>
            <a:picLocks noChangeAspect="1" noChangeArrowheads="1"/>
          </p:cNvPicPr>
          <p:nvPr/>
        </p:nvPicPr>
        <p:blipFill>
          <a:blip r:embed="rId2"/>
          <a:srcRect l="15339" t="25055" r="47848" b="56723"/>
          <a:stretch>
            <a:fillRect/>
          </a:stretch>
        </p:blipFill>
        <p:spPr bwMode="auto">
          <a:xfrm>
            <a:off x="4500562" y="3571876"/>
            <a:ext cx="4143404" cy="27622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4.</a:t>
            </a:r>
            <a:r>
              <a:rPr lang="ko-KR" altLang="en-US" dirty="0" smtClean="0">
                <a:solidFill>
                  <a:srgbClr val="FFFF00"/>
                </a:solidFill>
              </a:rPr>
              <a:t>탐구의 실제 </a:t>
            </a:r>
            <a:r>
              <a:rPr lang="en-US" altLang="ko-KR" dirty="0" smtClean="0">
                <a:solidFill>
                  <a:srgbClr val="FFFF00"/>
                </a:solidFill>
              </a:rPr>
              <a:t>–</a:t>
            </a:r>
            <a:r>
              <a:rPr lang="ko-KR" altLang="en-US" dirty="0" smtClean="0">
                <a:solidFill>
                  <a:srgbClr val="FFFF00"/>
                </a:solidFill>
              </a:rPr>
              <a:t>탐구 </a:t>
            </a:r>
            <a:r>
              <a:rPr lang="en-US" altLang="ko-KR" dirty="0" smtClean="0">
                <a:solidFill>
                  <a:srgbClr val="FFFF00"/>
                </a:solidFill>
              </a:rPr>
              <a:t>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베벨</a:t>
            </a:r>
            <a:r>
              <a:rPr lang="ko-KR" altLang="en-US" dirty="0" smtClean="0"/>
              <a:t> 기어</a:t>
            </a:r>
            <a:endParaRPr lang="en-US" altLang="ko-KR" dirty="0" smtClean="0"/>
          </a:p>
          <a:p>
            <a:r>
              <a:rPr lang="ko-KR" altLang="en-US" dirty="0" smtClean="0"/>
              <a:t>두 축이 서로 직각으로 만날 때</a:t>
            </a:r>
            <a:endParaRPr lang="en-US" altLang="ko-KR" dirty="0" smtClean="0"/>
          </a:p>
          <a:p>
            <a:r>
              <a:rPr lang="ko-KR" altLang="en-US" dirty="0" smtClean="0"/>
              <a:t>회전 방향을 직각으로 바꿀 때</a:t>
            </a:r>
            <a:endParaRPr lang="en-US" altLang="ko-KR" dirty="0" smtClean="0"/>
          </a:p>
          <a:p>
            <a:r>
              <a:rPr lang="ko-KR" altLang="en-US" dirty="0" err="1" smtClean="0"/>
              <a:t>베벨</a:t>
            </a:r>
            <a:r>
              <a:rPr lang="ko-KR" altLang="en-US" dirty="0" smtClean="0"/>
              <a:t> 기어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핸드드릴</a:t>
            </a:r>
            <a:r>
              <a:rPr lang="en-US" altLang="ko-KR" dirty="0" smtClean="0"/>
              <a:t>, </a:t>
            </a:r>
            <a:endParaRPr lang="en-US" altLang="ko-KR" dirty="0" smtClean="0"/>
          </a:p>
          <a:p>
            <a:r>
              <a:rPr lang="ko-KR" altLang="en-US" dirty="0" smtClean="0"/>
              <a:t>자동차의 </a:t>
            </a:r>
            <a:r>
              <a:rPr lang="ko-KR" altLang="en-US" dirty="0" smtClean="0"/>
              <a:t>구동장치 등</a:t>
            </a:r>
            <a:endParaRPr lang="en-US" altLang="ko-KR" dirty="0" smtClean="0"/>
          </a:p>
        </p:txBody>
      </p:sp>
      <p:pic>
        <p:nvPicPr>
          <p:cNvPr id="4" name="Picture 4" descr="C:\Documents and Settings\한림초 컴교실\My Documents\My Pictures\%B1%E2%BE%EE%C0%C7%C1%BE%B7%F9%BF%CD%BF%EB%B5%B5_kdy4480.jpg"/>
          <p:cNvPicPr>
            <a:picLocks noChangeAspect="1" noChangeArrowheads="1"/>
          </p:cNvPicPr>
          <p:nvPr/>
        </p:nvPicPr>
        <p:blipFill>
          <a:blip r:embed="rId2"/>
          <a:srcRect l="22682" t="43917" r="57901" b="38613"/>
          <a:stretch>
            <a:fillRect/>
          </a:stretch>
        </p:blipFill>
        <p:spPr bwMode="auto">
          <a:xfrm>
            <a:off x="5072066" y="3286124"/>
            <a:ext cx="3571900" cy="3246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4.</a:t>
            </a:r>
            <a:r>
              <a:rPr lang="ko-KR" altLang="en-US" dirty="0" smtClean="0">
                <a:solidFill>
                  <a:srgbClr val="FFFF00"/>
                </a:solidFill>
              </a:rPr>
              <a:t>탐구의 실제 </a:t>
            </a:r>
            <a:r>
              <a:rPr lang="en-US" altLang="ko-KR" dirty="0" smtClean="0">
                <a:solidFill>
                  <a:srgbClr val="FFFF00"/>
                </a:solidFill>
              </a:rPr>
              <a:t>–</a:t>
            </a:r>
            <a:r>
              <a:rPr lang="ko-KR" altLang="en-US" dirty="0" smtClean="0">
                <a:solidFill>
                  <a:srgbClr val="FFFF00"/>
                </a:solidFill>
              </a:rPr>
              <a:t>탐구 </a:t>
            </a:r>
            <a:r>
              <a:rPr lang="en-US" altLang="ko-KR" dirty="0" smtClean="0">
                <a:solidFill>
                  <a:srgbClr val="FFFF00"/>
                </a:solidFill>
              </a:rPr>
              <a:t>4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웜과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웜기어</a:t>
            </a:r>
            <a:endParaRPr lang="en-US" altLang="ko-KR" dirty="0" smtClean="0"/>
          </a:p>
          <a:p>
            <a:r>
              <a:rPr lang="ko-KR" altLang="en-US" dirty="0" err="1" smtClean="0"/>
              <a:t>두축이</a:t>
            </a:r>
            <a:r>
              <a:rPr lang="ko-KR" altLang="en-US" dirty="0" smtClean="0"/>
              <a:t> 평행하지도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교차하지도 않을 때</a:t>
            </a:r>
            <a:endParaRPr lang="en-US" altLang="ko-KR" dirty="0" smtClean="0"/>
          </a:p>
          <a:p>
            <a:r>
              <a:rPr lang="ko-KR" altLang="en-US" dirty="0" smtClean="0"/>
              <a:t>큰 감속 비를 얻을 수 있음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실생활에 쓰이는 예</a:t>
            </a:r>
            <a:endParaRPr lang="en-US" altLang="ko-KR" dirty="0" smtClean="0"/>
          </a:p>
          <a:p>
            <a:r>
              <a:rPr lang="ko-KR" altLang="en-US" dirty="0" smtClean="0"/>
              <a:t>감속장치 등</a:t>
            </a:r>
            <a:endParaRPr lang="en-US" altLang="ko-KR" dirty="0" smtClean="0"/>
          </a:p>
        </p:txBody>
      </p:sp>
      <p:pic>
        <p:nvPicPr>
          <p:cNvPr id="6" name="Picture 5" descr="C:\Documents and Settings\한림초 컴교실\My Documents\My Pictures\%B1%E2%BE%EE%C0%C7%C1%BE%B7%F9%BF%CD%BF%EB%B5%B5_kdy4480.jpg"/>
          <p:cNvPicPr>
            <a:picLocks noChangeAspect="1" noChangeArrowheads="1"/>
          </p:cNvPicPr>
          <p:nvPr/>
        </p:nvPicPr>
        <p:blipFill>
          <a:blip r:embed="rId2"/>
          <a:srcRect l="17933" t="62862" r="49976" b="19620"/>
          <a:stretch>
            <a:fillRect/>
          </a:stretch>
        </p:blipFill>
        <p:spPr bwMode="auto">
          <a:xfrm>
            <a:off x="3857620" y="3857628"/>
            <a:ext cx="4601007" cy="25465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4.</a:t>
            </a:r>
            <a:r>
              <a:rPr lang="ko-KR" altLang="en-US" dirty="0" smtClean="0">
                <a:solidFill>
                  <a:srgbClr val="FFFF00"/>
                </a:solidFill>
              </a:rPr>
              <a:t>탐구의 실제 </a:t>
            </a:r>
            <a:r>
              <a:rPr lang="en-US" altLang="ko-KR" dirty="0" smtClean="0">
                <a:solidFill>
                  <a:srgbClr val="FFFF00"/>
                </a:solidFill>
              </a:rPr>
              <a:t>–</a:t>
            </a:r>
            <a:r>
              <a:rPr lang="ko-KR" altLang="en-US" dirty="0" smtClean="0">
                <a:solidFill>
                  <a:srgbClr val="FFFF00"/>
                </a:solidFill>
              </a:rPr>
              <a:t>탐구 </a:t>
            </a:r>
            <a:r>
              <a:rPr lang="en-US" altLang="ko-KR" dirty="0" smtClean="0">
                <a:solidFill>
                  <a:srgbClr val="FFFF00"/>
                </a:solidFill>
              </a:rPr>
              <a:t>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래크와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피니언</a:t>
            </a:r>
            <a:endParaRPr lang="en-US" altLang="ko-KR" dirty="0" smtClean="0"/>
          </a:p>
          <a:p>
            <a:r>
              <a:rPr lang="ko-KR" altLang="en-US" dirty="0" err="1" smtClean="0"/>
              <a:t>두축이</a:t>
            </a:r>
            <a:r>
              <a:rPr lang="ko-KR" altLang="en-US" dirty="0" smtClean="0"/>
              <a:t> 평행할 때</a:t>
            </a:r>
            <a:endParaRPr lang="en-US" altLang="ko-KR" dirty="0" smtClean="0"/>
          </a:p>
          <a:p>
            <a:r>
              <a:rPr lang="ko-KR" altLang="en-US" dirty="0" smtClean="0"/>
              <a:t>회전 운동을 직선운동으로 바꾸거나 직선 운동을 회전 운동으로 </a:t>
            </a:r>
            <a:r>
              <a:rPr lang="ko-KR" altLang="en-US" dirty="0" err="1" smtClean="0"/>
              <a:t>바꿀때</a:t>
            </a:r>
            <a:endParaRPr lang="en-US" altLang="ko-KR" dirty="0" smtClean="0"/>
          </a:p>
          <a:p>
            <a:r>
              <a:rPr lang="ko-KR" altLang="en-US" dirty="0" smtClean="0"/>
              <a:t>실생활에 </a:t>
            </a:r>
            <a:r>
              <a:rPr lang="ko-KR" altLang="en-US" dirty="0" err="1" smtClean="0"/>
              <a:t>쓰이는예</a:t>
            </a:r>
            <a:endParaRPr lang="en-US" altLang="ko-KR" dirty="0" smtClean="0"/>
          </a:p>
          <a:p>
            <a:r>
              <a:rPr lang="ko-KR" altLang="en-US" dirty="0" err="1" smtClean="0"/>
              <a:t>래크와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피니언</a:t>
            </a:r>
            <a:r>
              <a:rPr lang="en-US" altLang="ko-KR" dirty="0" smtClean="0"/>
              <a:t>:</a:t>
            </a:r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선반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드릴링</a:t>
            </a:r>
            <a:r>
              <a:rPr lang="ko-KR" altLang="en-US" dirty="0" smtClean="0"/>
              <a:t> 머신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사진기 등의 이송도구</a:t>
            </a:r>
            <a:endParaRPr lang="en-US" altLang="ko-KR" dirty="0" smtClean="0"/>
          </a:p>
          <a:p>
            <a:endParaRPr lang="ko-KR" altLang="en-US" dirty="0"/>
          </a:p>
        </p:txBody>
      </p:sp>
      <p:pic>
        <p:nvPicPr>
          <p:cNvPr id="4" name="Picture 6" descr="C:\Documents and Settings\한림초 컴교실\My Documents\My Pictures\%B1%E2%BE%EE%C0%C7%C1%BE%B7%F9%BF%CD%BF%EB%B5%B5_kdy4480.jpg"/>
          <p:cNvPicPr>
            <a:picLocks noChangeAspect="1" noChangeArrowheads="1"/>
          </p:cNvPicPr>
          <p:nvPr/>
        </p:nvPicPr>
        <p:blipFill>
          <a:blip r:embed="rId2"/>
          <a:srcRect l="14290" t="81707" r="49348" b="1297"/>
          <a:stretch>
            <a:fillRect/>
          </a:stretch>
        </p:blipFill>
        <p:spPr bwMode="auto">
          <a:xfrm>
            <a:off x="5715008" y="4500570"/>
            <a:ext cx="3214710" cy="2110639"/>
          </a:xfrm>
          <a:prstGeom prst="rect">
            <a:avLst/>
          </a:prstGeom>
          <a:noFill/>
        </p:spPr>
      </p:pic>
      <p:pic>
        <p:nvPicPr>
          <p:cNvPr id="5" name="Picture 3" descr="C:\Documents and Settings\한림초 컴교실\My Documents\My Pictures\ㅁㄴㅇㄹ.jpg"/>
          <p:cNvPicPr>
            <a:picLocks noChangeAspect="1" noChangeArrowheads="1"/>
          </p:cNvPicPr>
          <p:nvPr/>
        </p:nvPicPr>
        <p:blipFill>
          <a:blip r:embed="rId3"/>
          <a:srcRect l="18750" r="25000"/>
          <a:stretch>
            <a:fillRect/>
          </a:stretch>
        </p:blipFill>
        <p:spPr bwMode="auto">
          <a:xfrm>
            <a:off x="4429124" y="3786190"/>
            <a:ext cx="1571636" cy="15321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모듈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325</TotalTime>
  <Words>422</Words>
  <Application>Microsoft Office PowerPoint</Application>
  <PresentationFormat>화면 슬라이드 쇼(4:3)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모듈</vt:lpstr>
      <vt:lpstr>기어(톱니바퀴)의원리</vt:lpstr>
      <vt:lpstr>1. 탐구동기</vt:lpstr>
      <vt:lpstr>2.탐구목적 및 탐구 문제</vt:lpstr>
      <vt:lpstr>3.이론적배경</vt:lpstr>
      <vt:lpstr>4.탐구의 실제 –탐구 1</vt:lpstr>
      <vt:lpstr>4.탐구의 실제 –탐구 2</vt:lpstr>
      <vt:lpstr>4.탐구의 실제 –탐구 3</vt:lpstr>
      <vt:lpstr>4.탐구의 실제 –탐구 4</vt:lpstr>
      <vt:lpstr>4.탐구의 실제 –탐구 5</vt:lpstr>
      <vt:lpstr>4.탐구의 실제 –속도효율에 따른 기어 분류</vt:lpstr>
      <vt:lpstr>4.탐구의 실제 –탐구 1</vt:lpstr>
      <vt:lpstr>4.탐구의 실제 –탐구 2</vt:lpstr>
      <vt:lpstr>4.탐구의 실제 –탐구 3</vt:lpstr>
      <vt:lpstr>5.결론</vt:lpstr>
      <vt:lpstr>6. 참고문헌</vt:lpstr>
      <vt:lpstr>7. 산출물 소감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자전거 기어의 원리 </dc:title>
  <dc:creator>Windows XP</dc:creator>
  <cp:lastModifiedBy>컴교실</cp:lastModifiedBy>
  <cp:revision>48</cp:revision>
  <dcterms:created xsi:type="dcterms:W3CDTF">2012-07-20T12:37:00Z</dcterms:created>
  <dcterms:modified xsi:type="dcterms:W3CDTF">2012-08-02T06:33:37Z</dcterms:modified>
</cp:coreProperties>
</file>